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4"/>
    <p:sldMasterId id="2147483712" r:id="rId5"/>
  </p:sldMasterIdLst>
  <p:notesMasterIdLst>
    <p:notesMasterId r:id="rId19"/>
  </p:notesMasterIdLst>
  <p:handoutMasterIdLst>
    <p:handoutMasterId r:id="rId20"/>
  </p:handoutMasterIdLst>
  <p:sldIdLst>
    <p:sldId id="256" r:id="rId6"/>
    <p:sldId id="2147470684" r:id="rId7"/>
    <p:sldId id="2147470671" r:id="rId8"/>
    <p:sldId id="2147470651" r:id="rId9"/>
    <p:sldId id="2141412224" r:id="rId10"/>
    <p:sldId id="2147470676" r:id="rId11"/>
    <p:sldId id="2147470680" r:id="rId12"/>
    <p:sldId id="2147470682" r:id="rId13"/>
    <p:sldId id="2147470673" r:id="rId14"/>
    <p:sldId id="2147470652" r:id="rId15"/>
    <p:sldId id="2147470683" r:id="rId16"/>
    <p:sldId id="2147470677" r:id="rId17"/>
    <p:sldId id="540" r:id="rId18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2A697103-C747-314D-A1C8-322A866E2727}">
          <p14:sldIdLst>
            <p14:sldId id="256"/>
            <p14:sldId id="2147470684"/>
            <p14:sldId id="2147470671"/>
            <p14:sldId id="2147470651"/>
            <p14:sldId id="2141412224"/>
            <p14:sldId id="2147470676"/>
            <p14:sldId id="2147470680"/>
            <p14:sldId id="2147470682"/>
            <p14:sldId id="2147470673"/>
            <p14:sldId id="2147470652"/>
            <p14:sldId id="2147470683"/>
            <p14:sldId id="2147470677"/>
            <p14:sldId id="5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20" userDrawn="1">
          <p15:clr>
            <a:srgbClr val="A4A3A4"/>
          </p15:clr>
        </p15:guide>
        <p15:guide id="4" orient="horz" pos="1871" userDrawn="1">
          <p15:clr>
            <a:srgbClr val="A4A3A4"/>
          </p15:clr>
        </p15:guide>
        <p15:guide id="5" pos="12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GO IGLESIAS, GIANFRANCO IVAN" initials="VIGI" lastIdx="8" clrIdx="0">
    <p:extLst>
      <p:ext uri="{19B8F6BF-5375-455C-9EA6-DF929625EA0E}">
        <p15:presenceInfo xmlns:p15="http://schemas.microsoft.com/office/powerpoint/2012/main" userId="S-1-5-21-3791487480-1111548175-1301309645-677482" providerId="AD"/>
      </p:ext>
    </p:extLst>
  </p:cmAuthor>
  <p:cmAuthor id="2" name="De Zavala Romaña, Maria L." initials="DZRML" lastIdx="1" clrIdx="1">
    <p:extLst>
      <p:ext uri="{19B8F6BF-5375-455C-9EA6-DF929625EA0E}">
        <p15:presenceInfo xmlns:p15="http://schemas.microsoft.com/office/powerpoint/2012/main" userId="S::mdezaval@fmi.com::572a8feb-5bc4-499a-a9fd-9e1de8303558" providerId="AD"/>
      </p:ext>
    </p:extLst>
  </p:cmAuthor>
  <p:cmAuthor id="3" name="Rivera Salazar Calderon, Valeria" initials="RV" lastIdx="13" clrIdx="2">
    <p:extLst>
      <p:ext uri="{19B8F6BF-5375-455C-9EA6-DF929625EA0E}">
        <p15:presenceInfo xmlns:p15="http://schemas.microsoft.com/office/powerpoint/2012/main" userId="S::vriveras@fmi.com::ab2e6f9d-9a72-4d9c-ab31-483faa49a1c7" providerId="AD"/>
      </p:ext>
    </p:extLst>
  </p:cmAuthor>
  <p:cmAuthor id="4" name="CORNEJO CALLATA, ANTHONY SERGIO" initials="CCAS" lastIdx="9" clrIdx="3">
    <p:extLst>
      <p:ext uri="{19B8F6BF-5375-455C-9EA6-DF929625EA0E}">
        <p15:presenceInfo xmlns:p15="http://schemas.microsoft.com/office/powerpoint/2012/main" userId="S::acornejo@fmi.com::88223ab6-af93-4229-a8d9-45ca56c0a2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D03"/>
    <a:srgbClr val="006666"/>
    <a:srgbClr val="A65391"/>
    <a:srgbClr val="FF6400"/>
    <a:srgbClr val="FF6A04"/>
    <a:srgbClr val="70AD47"/>
    <a:srgbClr val="E6E6E6"/>
    <a:srgbClr val="548235"/>
    <a:srgbClr val="63A0D7"/>
    <a:srgbClr val="FFC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8C242A-BE15-42A2-AB1E-4F1FAFC660C7}" v="18" dt="2024-08-27T21:04:29.5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92"/>
      </p:cViewPr>
      <p:guideLst>
        <p:guide orient="horz" pos="4320"/>
        <p:guide pos="3840"/>
        <p:guide orient="horz" pos="720"/>
        <p:guide orient="horz" pos="1871"/>
        <p:guide pos="12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DIVIA GALVEZ, ANGIE FABIOLA" userId="b7c2b3d2-08f0-4280-aa99-6359932eb1e3" providerId="ADAL" clId="{6F8C242A-BE15-42A2-AB1E-4F1FAFC660C7}"/>
    <pc:docChg chg="undo custSel addSld delSld modSld sldOrd modSection">
      <pc:chgData name="VALDIVIA GALVEZ, ANGIE FABIOLA" userId="b7c2b3d2-08f0-4280-aa99-6359932eb1e3" providerId="ADAL" clId="{6F8C242A-BE15-42A2-AB1E-4F1FAFC660C7}" dt="2024-08-27T21:39:34.927" v="1026" actId="1076"/>
      <pc:docMkLst>
        <pc:docMk/>
      </pc:docMkLst>
      <pc:sldChg chg="addSp delSp modSp mod">
        <pc:chgData name="VALDIVIA GALVEZ, ANGIE FABIOLA" userId="b7c2b3d2-08f0-4280-aa99-6359932eb1e3" providerId="ADAL" clId="{6F8C242A-BE15-42A2-AB1E-4F1FAFC660C7}" dt="2024-08-27T21:17:42.906" v="1012" actId="20577"/>
        <pc:sldMkLst>
          <pc:docMk/>
          <pc:sldMk cId="1654453725" sldId="256"/>
        </pc:sldMkLst>
        <pc:spChg chg="mod">
          <ac:chgData name="VALDIVIA GALVEZ, ANGIE FABIOLA" userId="b7c2b3d2-08f0-4280-aa99-6359932eb1e3" providerId="ADAL" clId="{6F8C242A-BE15-42A2-AB1E-4F1FAFC660C7}" dt="2024-08-27T21:17:42.906" v="1012" actId="20577"/>
          <ac:spMkLst>
            <pc:docMk/>
            <pc:sldMk cId="1654453725" sldId="256"/>
            <ac:spMk id="5" creationId="{3E953DA9-4765-E443-9ACC-0FA5B5312016}"/>
          </ac:spMkLst>
        </pc:spChg>
        <pc:picChg chg="add del">
          <ac:chgData name="VALDIVIA GALVEZ, ANGIE FABIOLA" userId="b7c2b3d2-08f0-4280-aa99-6359932eb1e3" providerId="ADAL" clId="{6F8C242A-BE15-42A2-AB1E-4F1FAFC660C7}" dt="2024-08-27T19:28:41.371" v="3" actId="478"/>
          <ac:picMkLst>
            <pc:docMk/>
            <pc:sldMk cId="1654453725" sldId="256"/>
            <ac:picMk id="2" creationId="{3DE916B8-948A-5D4E-8C97-5CABB861EA69}"/>
          </ac:picMkLst>
        </pc:picChg>
      </pc:sldChg>
      <pc:sldChg chg="addSp modSp add del mod ord modShow">
        <pc:chgData name="VALDIVIA GALVEZ, ANGIE FABIOLA" userId="b7c2b3d2-08f0-4280-aa99-6359932eb1e3" providerId="ADAL" clId="{6F8C242A-BE15-42A2-AB1E-4F1FAFC660C7}" dt="2024-08-27T21:39:34.927" v="1026" actId="1076"/>
        <pc:sldMkLst>
          <pc:docMk/>
          <pc:sldMk cId="1937254450" sldId="2147470652"/>
        </pc:sldMkLst>
        <pc:spChg chg="mod">
          <ac:chgData name="VALDIVIA GALVEZ, ANGIE FABIOLA" userId="b7c2b3d2-08f0-4280-aa99-6359932eb1e3" providerId="ADAL" clId="{6F8C242A-BE15-42A2-AB1E-4F1FAFC660C7}" dt="2024-08-27T20:56:03.983" v="986" actId="1076"/>
          <ac:spMkLst>
            <pc:docMk/>
            <pc:sldMk cId="1937254450" sldId="2147470652"/>
            <ac:spMk id="3" creationId="{4F7B1193-94C5-A561-E909-0821982DED3B}"/>
          </ac:spMkLst>
        </pc:spChg>
        <pc:spChg chg="mod">
          <ac:chgData name="VALDIVIA GALVEZ, ANGIE FABIOLA" userId="b7c2b3d2-08f0-4280-aa99-6359932eb1e3" providerId="ADAL" clId="{6F8C242A-BE15-42A2-AB1E-4F1FAFC660C7}" dt="2024-08-27T21:39:34.927" v="1026" actId="1076"/>
          <ac:spMkLst>
            <pc:docMk/>
            <pc:sldMk cId="1937254450" sldId="2147470652"/>
            <ac:spMk id="7" creationId="{C218AAD4-91A1-62D4-BEDE-C2012533C693}"/>
          </ac:spMkLst>
        </pc:spChg>
        <pc:spChg chg="add mod">
          <ac:chgData name="VALDIVIA GALVEZ, ANGIE FABIOLA" userId="b7c2b3d2-08f0-4280-aa99-6359932eb1e3" providerId="ADAL" clId="{6F8C242A-BE15-42A2-AB1E-4F1FAFC660C7}" dt="2024-08-27T20:56:07.914" v="988" actId="1076"/>
          <ac:spMkLst>
            <pc:docMk/>
            <pc:sldMk cId="1937254450" sldId="2147470652"/>
            <ac:spMk id="9" creationId="{24A976D2-C108-27E0-8D67-AA29DD10EAD0}"/>
          </ac:spMkLst>
        </pc:spChg>
        <pc:picChg chg="add mod">
          <ac:chgData name="VALDIVIA GALVEZ, ANGIE FABIOLA" userId="b7c2b3d2-08f0-4280-aa99-6359932eb1e3" providerId="ADAL" clId="{6F8C242A-BE15-42A2-AB1E-4F1FAFC660C7}" dt="2024-08-27T20:56:09.227" v="989" actId="1076"/>
          <ac:picMkLst>
            <pc:docMk/>
            <pc:sldMk cId="1937254450" sldId="2147470652"/>
            <ac:picMk id="8" creationId="{00B645A5-AE62-5C0F-056B-B487C94C2165}"/>
          </ac:picMkLst>
        </pc:picChg>
      </pc:sldChg>
      <pc:sldChg chg="modSp mod">
        <pc:chgData name="VALDIVIA GALVEZ, ANGIE FABIOLA" userId="b7c2b3d2-08f0-4280-aa99-6359932eb1e3" providerId="ADAL" clId="{6F8C242A-BE15-42A2-AB1E-4F1FAFC660C7}" dt="2024-08-27T21:11:30.159" v="992" actId="1076"/>
        <pc:sldMkLst>
          <pc:docMk/>
          <pc:sldMk cId="2445782763" sldId="2147470673"/>
        </pc:sldMkLst>
        <pc:spChg chg="mod">
          <ac:chgData name="VALDIVIA GALVEZ, ANGIE FABIOLA" userId="b7c2b3d2-08f0-4280-aa99-6359932eb1e3" providerId="ADAL" clId="{6F8C242A-BE15-42A2-AB1E-4F1FAFC660C7}" dt="2024-08-27T20:35:34.541" v="834" actId="20577"/>
          <ac:spMkLst>
            <pc:docMk/>
            <pc:sldMk cId="2445782763" sldId="2147470673"/>
            <ac:spMk id="24" creationId="{D4F55559-FD42-5B3A-FA03-2C151BE695F3}"/>
          </ac:spMkLst>
        </pc:spChg>
        <pc:spChg chg="mod">
          <ac:chgData name="VALDIVIA GALVEZ, ANGIE FABIOLA" userId="b7c2b3d2-08f0-4280-aa99-6359932eb1e3" providerId="ADAL" clId="{6F8C242A-BE15-42A2-AB1E-4F1FAFC660C7}" dt="2024-08-27T21:11:30.159" v="992" actId="1076"/>
          <ac:spMkLst>
            <pc:docMk/>
            <pc:sldMk cId="2445782763" sldId="2147470673"/>
            <ac:spMk id="39" creationId="{D2494C68-5B92-7A87-5FAE-5B78F9246122}"/>
          </ac:spMkLst>
        </pc:spChg>
        <pc:spChg chg="mod">
          <ac:chgData name="VALDIVIA GALVEZ, ANGIE FABIOLA" userId="b7c2b3d2-08f0-4280-aa99-6359932eb1e3" providerId="ADAL" clId="{6F8C242A-BE15-42A2-AB1E-4F1FAFC660C7}" dt="2024-08-27T21:11:30.159" v="992" actId="1076"/>
          <ac:spMkLst>
            <pc:docMk/>
            <pc:sldMk cId="2445782763" sldId="2147470673"/>
            <ac:spMk id="43" creationId="{EBB445B3-4DEB-DB40-27D4-D55673AB7D2A}"/>
          </ac:spMkLst>
        </pc:spChg>
        <pc:picChg chg="mod">
          <ac:chgData name="VALDIVIA GALVEZ, ANGIE FABIOLA" userId="b7c2b3d2-08f0-4280-aa99-6359932eb1e3" providerId="ADAL" clId="{6F8C242A-BE15-42A2-AB1E-4F1FAFC660C7}" dt="2024-08-27T21:11:30.159" v="992" actId="1076"/>
          <ac:picMkLst>
            <pc:docMk/>
            <pc:sldMk cId="2445782763" sldId="2147470673"/>
            <ac:picMk id="37" creationId="{A94DAF03-5A9D-1DA5-D86C-A5D0827AB9CF}"/>
          </ac:picMkLst>
        </pc:picChg>
        <pc:picChg chg="mod">
          <ac:chgData name="VALDIVIA GALVEZ, ANGIE FABIOLA" userId="b7c2b3d2-08f0-4280-aa99-6359932eb1e3" providerId="ADAL" clId="{6F8C242A-BE15-42A2-AB1E-4F1FAFC660C7}" dt="2024-08-27T21:11:30.159" v="992" actId="1076"/>
          <ac:picMkLst>
            <pc:docMk/>
            <pc:sldMk cId="2445782763" sldId="2147470673"/>
            <ac:picMk id="41" creationId="{FC74A564-3BEF-E4FB-194A-4CCF402F9500}"/>
          </ac:picMkLst>
        </pc:picChg>
      </pc:sldChg>
      <pc:sldChg chg="modSp mod">
        <pc:chgData name="VALDIVIA GALVEZ, ANGIE FABIOLA" userId="b7c2b3d2-08f0-4280-aa99-6359932eb1e3" providerId="ADAL" clId="{6F8C242A-BE15-42A2-AB1E-4F1FAFC660C7}" dt="2024-08-27T19:31:01.719" v="42" actId="20577"/>
        <pc:sldMkLst>
          <pc:docMk/>
          <pc:sldMk cId="1991534540" sldId="2147470676"/>
        </pc:sldMkLst>
        <pc:spChg chg="mod">
          <ac:chgData name="VALDIVIA GALVEZ, ANGIE FABIOLA" userId="b7c2b3d2-08f0-4280-aa99-6359932eb1e3" providerId="ADAL" clId="{6F8C242A-BE15-42A2-AB1E-4F1FAFC660C7}" dt="2024-08-27T19:30:44.486" v="15" actId="20577"/>
          <ac:spMkLst>
            <pc:docMk/>
            <pc:sldMk cId="1991534540" sldId="2147470676"/>
            <ac:spMk id="2" creationId="{5D9F7B59-E953-803D-8A99-10CAF2A16A65}"/>
          </ac:spMkLst>
        </pc:spChg>
        <pc:spChg chg="mod">
          <ac:chgData name="VALDIVIA GALVEZ, ANGIE FABIOLA" userId="b7c2b3d2-08f0-4280-aa99-6359932eb1e3" providerId="ADAL" clId="{6F8C242A-BE15-42A2-AB1E-4F1FAFC660C7}" dt="2024-08-27T19:31:01.719" v="42" actId="20577"/>
          <ac:spMkLst>
            <pc:docMk/>
            <pc:sldMk cId="1991534540" sldId="2147470676"/>
            <ac:spMk id="25" creationId="{37007398-8833-0812-E4B3-930ED9930FC7}"/>
          </ac:spMkLst>
        </pc:spChg>
      </pc:sldChg>
      <pc:sldChg chg="addSp delSp modSp mod">
        <pc:chgData name="VALDIVIA GALVEZ, ANGIE FABIOLA" userId="b7c2b3d2-08f0-4280-aa99-6359932eb1e3" providerId="ADAL" clId="{6F8C242A-BE15-42A2-AB1E-4F1FAFC660C7}" dt="2024-08-27T21:18:25.467" v="1019" actId="1076"/>
        <pc:sldMkLst>
          <pc:docMk/>
          <pc:sldMk cId="2114788397" sldId="2147470677"/>
        </pc:sldMkLst>
        <pc:spChg chg="del mod">
          <ac:chgData name="VALDIVIA GALVEZ, ANGIE FABIOLA" userId="b7c2b3d2-08f0-4280-aa99-6359932eb1e3" providerId="ADAL" clId="{6F8C242A-BE15-42A2-AB1E-4F1FAFC660C7}" dt="2024-08-27T19:56:46.817" v="769" actId="478"/>
          <ac:spMkLst>
            <pc:docMk/>
            <pc:sldMk cId="2114788397" sldId="2147470677"/>
            <ac:spMk id="3" creationId="{BA1FAC0E-D807-0EFA-0863-732E3CA18E5A}"/>
          </ac:spMkLst>
        </pc:spChg>
        <pc:spChg chg="add mod">
          <ac:chgData name="VALDIVIA GALVEZ, ANGIE FABIOLA" userId="b7c2b3d2-08f0-4280-aa99-6359932eb1e3" providerId="ADAL" clId="{6F8C242A-BE15-42A2-AB1E-4F1FAFC660C7}" dt="2024-08-27T21:18:20.450" v="1016" actId="123"/>
          <ac:spMkLst>
            <pc:docMk/>
            <pc:sldMk cId="2114788397" sldId="2147470677"/>
            <ac:spMk id="7" creationId="{14ECCED9-35DD-0373-CFEF-8D0067C93B7C}"/>
          </ac:spMkLst>
        </pc:spChg>
        <pc:spChg chg="del mod">
          <ac:chgData name="VALDIVIA GALVEZ, ANGIE FABIOLA" userId="b7c2b3d2-08f0-4280-aa99-6359932eb1e3" providerId="ADAL" clId="{6F8C242A-BE15-42A2-AB1E-4F1FAFC660C7}" dt="2024-08-27T19:56:48.600" v="770" actId="478"/>
          <ac:spMkLst>
            <pc:docMk/>
            <pc:sldMk cId="2114788397" sldId="2147470677"/>
            <ac:spMk id="8" creationId="{15DCD587-D866-D060-E25B-BFDEC7DB5E60}"/>
          </ac:spMkLst>
        </pc:spChg>
        <pc:spChg chg="mod">
          <ac:chgData name="VALDIVIA GALVEZ, ANGIE FABIOLA" userId="b7c2b3d2-08f0-4280-aa99-6359932eb1e3" providerId="ADAL" clId="{6F8C242A-BE15-42A2-AB1E-4F1FAFC660C7}" dt="2024-08-27T20:55:04.656" v="975" actId="1076"/>
          <ac:spMkLst>
            <pc:docMk/>
            <pc:sldMk cId="2114788397" sldId="2147470677"/>
            <ac:spMk id="9" creationId="{B3611F3F-D1DC-2142-2244-831E2A15D992}"/>
          </ac:spMkLst>
        </pc:spChg>
        <pc:spChg chg="mod">
          <ac:chgData name="VALDIVIA GALVEZ, ANGIE FABIOLA" userId="b7c2b3d2-08f0-4280-aa99-6359932eb1e3" providerId="ADAL" clId="{6F8C242A-BE15-42A2-AB1E-4F1FAFC660C7}" dt="2024-08-27T20:55:02.023" v="974" actId="1076"/>
          <ac:spMkLst>
            <pc:docMk/>
            <pc:sldMk cId="2114788397" sldId="2147470677"/>
            <ac:spMk id="11" creationId="{C23447BC-FCC5-23F5-C6B0-D4AF9D0124A1}"/>
          </ac:spMkLst>
        </pc:spChg>
        <pc:spChg chg="del mod">
          <ac:chgData name="VALDIVIA GALVEZ, ANGIE FABIOLA" userId="b7c2b3d2-08f0-4280-aa99-6359932eb1e3" providerId="ADAL" clId="{6F8C242A-BE15-42A2-AB1E-4F1FAFC660C7}" dt="2024-08-27T19:56:46.817" v="769" actId="478"/>
          <ac:spMkLst>
            <pc:docMk/>
            <pc:sldMk cId="2114788397" sldId="2147470677"/>
            <ac:spMk id="13" creationId="{0DCCF37E-C805-AFA7-B163-34687034A87B}"/>
          </ac:spMkLst>
        </pc:spChg>
        <pc:spChg chg="mod">
          <ac:chgData name="VALDIVIA GALVEZ, ANGIE FABIOLA" userId="b7c2b3d2-08f0-4280-aa99-6359932eb1e3" providerId="ADAL" clId="{6F8C242A-BE15-42A2-AB1E-4F1FAFC660C7}" dt="2024-08-27T21:18:25.467" v="1019" actId="1076"/>
          <ac:spMkLst>
            <pc:docMk/>
            <pc:sldMk cId="2114788397" sldId="2147470677"/>
            <ac:spMk id="15" creationId="{495608E3-1B51-72E0-65EC-ABC47E004972}"/>
          </ac:spMkLst>
        </pc:spChg>
        <pc:spChg chg="del mod">
          <ac:chgData name="VALDIVIA GALVEZ, ANGIE FABIOLA" userId="b7c2b3d2-08f0-4280-aa99-6359932eb1e3" providerId="ADAL" clId="{6F8C242A-BE15-42A2-AB1E-4F1FAFC660C7}" dt="2024-08-27T19:56:46.817" v="769" actId="478"/>
          <ac:spMkLst>
            <pc:docMk/>
            <pc:sldMk cId="2114788397" sldId="2147470677"/>
            <ac:spMk id="16" creationId="{A8D8D428-817C-DB93-9E69-99D9149B345A}"/>
          </ac:spMkLst>
        </pc:spChg>
        <pc:picChg chg="del mod">
          <ac:chgData name="VALDIVIA GALVEZ, ANGIE FABIOLA" userId="b7c2b3d2-08f0-4280-aa99-6359932eb1e3" providerId="ADAL" clId="{6F8C242A-BE15-42A2-AB1E-4F1FAFC660C7}" dt="2024-08-27T19:56:46.817" v="769" actId="478"/>
          <ac:picMkLst>
            <pc:docMk/>
            <pc:sldMk cId="2114788397" sldId="2147470677"/>
            <ac:picMk id="12" creationId="{8A7DD10F-5C13-14E2-C7EE-04712CA579EF}"/>
          </ac:picMkLst>
        </pc:picChg>
        <pc:picChg chg="mod">
          <ac:chgData name="VALDIVIA GALVEZ, ANGIE FABIOLA" userId="b7c2b3d2-08f0-4280-aa99-6359932eb1e3" providerId="ADAL" clId="{6F8C242A-BE15-42A2-AB1E-4F1FAFC660C7}" dt="2024-08-27T21:18:24.018" v="1018" actId="1076"/>
          <ac:picMkLst>
            <pc:docMk/>
            <pc:sldMk cId="2114788397" sldId="2147470677"/>
            <ac:picMk id="14" creationId="{AEEC1D30-DBB9-C3D5-C42F-280AB7265A58}"/>
          </ac:picMkLst>
        </pc:picChg>
      </pc:sldChg>
      <pc:sldChg chg="modSp mod modShow">
        <pc:chgData name="VALDIVIA GALVEZ, ANGIE FABIOLA" userId="b7c2b3d2-08f0-4280-aa99-6359932eb1e3" providerId="ADAL" clId="{6F8C242A-BE15-42A2-AB1E-4F1FAFC660C7}" dt="2024-08-27T20:16:45.071" v="827" actId="729"/>
        <pc:sldMkLst>
          <pc:docMk/>
          <pc:sldMk cId="4158825438" sldId="2147470680"/>
        </pc:sldMkLst>
        <pc:spChg chg="mod">
          <ac:chgData name="VALDIVIA GALVEZ, ANGIE FABIOLA" userId="b7c2b3d2-08f0-4280-aa99-6359932eb1e3" providerId="ADAL" clId="{6F8C242A-BE15-42A2-AB1E-4F1FAFC660C7}" dt="2024-08-27T20:05:22.640" v="808" actId="20577"/>
          <ac:spMkLst>
            <pc:docMk/>
            <pc:sldMk cId="4158825438" sldId="2147470680"/>
            <ac:spMk id="10" creationId="{45A02F76-0B44-AE35-35FD-C6C086962954}"/>
          </ac:spMkLst>
        </pc:spChg>
      </pc:sldChg>
      <pc:sldChg chg="add del mod ord modShow">
        <pc:chgData name="VALDIVIA GALVEZ, ANGIE FABIOLA" userId="b7c2b3d2-08f0-4280-aa99-6359932eb1e3" providerId="ADAL" clId="{6F8C242A-BE15-42A2-AB1E-4F1FAFC660C7}" dt="2024-08-27T20:55:18.436" v="976" actId="2696"/>
        <pc:sldMkLst>
          <pc:docMk/>
          <pc:sldMk cId="3710307000" sldId="2147470681"/>
        </pc:sldMkLst>
      </pc:sldChg>
      <pc:sldChg chg="modSp mod">
        <pc:chgData name="VALDIVIA GALVEZ, ANGIE FABIOLA" userId="b7c2b3d2-08f0-4280-aa99-6359932eb1e3" providerId="ADAL" clId="{6F8C242A-BE15-42A2-AB1E-4F1FAFC660C7}" dt="2024-08-27T19:36:27.350" v="50" actId="1076"/>
        <pc:sldMkLst>
          <pc:docMk/>
          <pc:sldMk cId="3714973909" sldId="2147470682"/>
        </pc:sldMkLst>
        <pc:spChg chg="mod">
          <ac:chgData name="VALDIVIA GALVEZ, ANGIE FABIOLA" userId="b7c2b3d2-08f0-4280-aa99-6359932eb1e3" providerId="ADAL" clId="{6F8C242A-BE15-42A2-AB1E-4F1FAFC660C7}" dt="2024-08-27T19:36:27.350" v="50" actId="1076"/>
          <ac:spMkLst>
            <pc:docMk/>
            <pc:sldMk cId="3714973909" sldId="2147470682"/>
            <ac:spMk id="9" creationId="{97D8E5CF-AE36-8E58-6DFF-3222EAC69E31}"/>
          </ac:spMkLst>
        </pc:spChg>
        <pc:picChg chg="mod">
          <ac:chgData name="VALDIVIA GALVEZ, ANGIE FABIOLA" userId="b7c2b3d2-08f0-4280-aa99-6359932eb1e3" providerId="ADAL" clId="{6F8C242A-BE15-42A2-AB1E-4F1FAFC660C7}" dt="2024-08-27T19:36:21.174" v="46" actId="14100"/>
          <ac:picMkLst>
            <pc:docMk/>
            <pc:sldMk cId="3714973909" sldId="2147470682"/>
            <ac:picMk id="4" creationId="{50F29F0B-98C5-90EF-1AA3-C4EA6D69795F}"/>
          </ac:picMkLst>
        </pc:picChg>
        <pc:picChg chg="mod">
          <ac:chgData name="VALDIVIA GALVEZ, ANGIE FABIOLA" userId="b7c2b3d2-08f0-4280-aa99-6359932eb1e3" providerId="ADAL" clId="{6F8C242A-BE15-42A2-AB1E-4F1FAFC660C7}" dt="2024-08-27T19:36:24.285" v="48" actId="14100"/>
          <ac:picMkLst>
            <pc:docMk/>
            <pc:sldMk cId="3714973909" sldId="2147470682"/>
            <ac:picMk id="7" creationId="{9BE63386-4442-0E9C-E6DD-EA0EBA6F9104}"/>
          </ac:picMkLst>
        </pc:picChg>
      </pc:sldChg>
      <pc:sldChg chg="addSp delSp modSp add mod ord">
        <pc:chgData name="VALDIVIA GALVEZ, ANGIE FABIOLA" userId="b7c2b3d2-08f0-4280-aa99-6359932eb1e3" providerId="ADAL" clId="{6F8C242A-BE15-42A2-AB1E-4F1FAFC660C7}" dt="2024-08-27T20:51:07.519" v="885" actId="1076"/>
        <pc:sldMkLst>
          <pc:docMk/>
          <pc:sldMk cId="3633586981" sldId="2147470683"/>
        </pc:sldMkLst>
        <pc:spChg chg="mod">
          <ac:chgData name="VALDIVIA GALVEZ, ANGIE FABIOLA" userId="b7c2b3d2-08f0-4280-aa99-6359932eb1e3" providerId="ADAL" clId="{6F8C242A-BE15-42A2-AB1E-4F1FAFC660C7}" dt="2024-08-27T19:54:26.511" v="767" actId="1076"/>
          <ac:spMkLst>
            <pc:docMk/>
            <pc:sldMk cId="3633586981" sldId="2147470683"/>
            <ac:spMk id="3" creationId="{BA1FAC0E-D807-0EFA-0863-732E3CA18E5A}"/>
          </ac:spMkLst>
        </pc:spChg>
        <pc:spChg chg="del">
          <ac:chgData name="VALDIVIA GALVEZ, ANGIE FABIOLA" userId="b7c2b3d2-08f0-4280-aa99-6359932eb1e3" providerId="ADAL" clId="{6F8C242A-BE15-42A2-AB1E-4F1FAFC660C7}" dt="2024-08-27T19:41:36.158" v="292" actId="478"/>
          <ac:spMkLst>
            <pc:docMk/>
            <pc:sldMk cId="3633586981" sldId="2147470683"/>
            <ac:spMk id="4" creationId="{987BA2EF-0C12-8803-383B-BCF7CEE02965}"/>
          </ac:spMkLst>
        </pc:spChg>
        <pc:spChg chg="add mod">
          <ac:chgData name="VALDIVIA GALVEZ, ANGIE FABIOLA" userId="b7c2b3d2-08f0-4280-aa99-6359932eb1e3" providerId="ADAL" clId="{6F8C242A-BE15-42A2-AB1E-4F1FAFC660C7}" dt="2024-08-27T19:54:21.504" v="766" actId="1076"/>
          <ac:spMkLst>
            <pc:docMk/>
            <pc:sldMk cId="3633586981" sldId="2147470683"/>
            <ac:spMk id="7" creationId="{2C412E46-624F-421E-ECC4-4FB909E8C71E}"/>
          </ac:spMkLst>
        </pc:spChg>
        <pc:spChg chg="mod">
          <ac:chgData name="VALDIVIA GALVEZ, ANGIE FABIOLA" userId="b7c2b3d2-08f0-4280-aa99-6359932eb1e3" providerId="ADAL" clId="{6F8C242A-BE15-42A2-AB1E-4F1FAFC660C7}" dt="2024-08-27T20:51:07.519" v="885" actId="1076"/>
          <ac:spMkLst>
            <pc:docMk/>
            <pc:sldMk cId="3633586981" sldId="2147470683"/>
            <ac:spMk id="8" creationId="{15DCD587-D866-D060-E25B-BFDEC7DB5E60}"/>
          </ac:spMkLst>
        </pc:spChg>
        <pc:spChg chg="del">
          <ac:chgData name="VALDIVIA GALVEZ, ANGIE FABIOLA" userId="b7c2b3d2-08f0-4280-aa99-6359932eb1e3" providerId="ADAL" clId="{6F8C242A-BE15-42A2-AB1E-4F1FAFC660C7}" dt="2024-08-27T19:41:36.158" v="292" actId="478"/>
          <ac:spMkLst>
            <pc:docMk/>
            <pc:sldMk cId="3633586981" sldId="2147470683"/>
            <ac:spMk id="9" creationId="{B3611F3F-D1DC-2142-2244-831E2A15D992}"/>
          </ac:spMkLst>
        </pc:spChg>
        <pc:spChg chg="del">
          <ac:chgData name="VALDIVIA GALVEZ, ANGIE FABIOLA" userId="b7c2b3d2-08f0-4280-aa99-6359932eb1e3" providerId="ADAL" clId="{6F8C242A-BE15-42A2-AB1E-4F1FAFC660C7}" dt="2024-08-27T19:41:36.158" v="292" actId="478"/>
          <ac:spMkLst>
            <pc:docMk/>
            <pc:sldMk cId="3633586981" sldId="2147470683"/>
            <ac:spMk id="11" creationId="{C23447BC-FCC5-23F5-C6B0-D4AF9D0124A1}"/>
          </ac:spMkLst>
        </pc:spChg>
        <pc:spChg chg="mod">
          <ac:chgData name="VALDIVIA GALVEZ, ANGIE FABIOLA" userId="b7c2b3d2-08f0-4280-aa99-6359932eb1e3" providerId="ADAL" clId="{6F8C242A-BE15-42A2-AB1E-4F1FAFC660C7}" dt="2024-08-27T19:54:15.888" v="763" actId="1076"/>
          <ac:spMkLst>
            <pc:docMk/>
            <pc:sldMk cId="3633586981" sldId="2147470683"/>
            <ac:spMk id="13" creationId="{0DCCF37E-C805-AFA7-B163-34687034A87B}"/>
          </ac:spMkLst>
        </pc:spChg>
        <pc:spChg chg="del">
          <ac:chgData name="VALDIVIA GALVEZ, ANGIE FABIOLA" userId="b7c2b3d2-08f0-4280-aa99-6359932eb1e3" providerId="ADAL" clId="{6F8C242A-BE15-42A2-AB1E-4F1FAFC660C7}" dt="2024-08-27T19:41:36.158" v="292" actId="478"/>
          <ac:spMkLst>
            <pc:docMk/>
            <pc:sldMk cId="3633586981" sldId="2147470683"/>
            <ac:spMk id="15" creationId="{495608E3-1B51-72E0-65EC-ABC47E004972}"/>
          </ac:spMkLst>
        </pc:spChg>
        <pc:spChg chg="mod">
          <ac:chgData name="VALDIVIA GALVEZ, ANGIE FABIOLA" userId="b7c2b3d2-08f0-4280-aa99-6359932eb1e3" providerId="ADAL" clId="{6F8C242A-BE15-42A2-AB1E-4F1FAFC660C7}" dt="2024-08-27T19:53:52.740" v="757" actId="1076"/>
          <ac:spMkLst>
            <pc:docMk/>
            <pc:sldMk cId="3633586981" sldId="2147470683"/>
            <ac:spMk id="16" creationId="{A8D8D428-817C-DB93-9E69-99D9149B345A}"/>
          </ac:spMkLst>
        </pc:spChg>
        <pc:spChg chg="add mod">
          <ac:chgData name="VALDIVIA GALVEZ, ANGIE FABIOLA" userId="b7c2b3d2-08f0-4280-aa99-6359932eb1e3" providerId="ADAL" clId="{6F8C242A-BE15-42A2-AB1E-4F1FAFC660C7}" dt="2024-08-27T19:54:28.959" v="768" actId="1076"/>
          <ac:spMkLst>
            <pc:docMk/>
            <pc:sldMk cId="3633586981" sldId="2147470683"/>
            <ac:spMk id="17" creationId="{14E42BC0-83DE-A15C-D591-312120E851A8}"/>
          </ac:spMkLst>
        </pc:spChg>
        <pc:picChg chg="mod">
          <ac:chgData name="VALDIVIA GALVEZ, ANGIE FABIOLA" userId="b7c2b3d2-08f0-4280-aa99-6359932eb1e3" providerId="ADAL" clId="{6F8C242A-BE15-42A2-AB1E-4F1FAFC660C7}" dt="2024-08-27T19:54:17.103" v="764" actId="1076"/>
          <ac:picMkLst>
            <pc:docMk/>
            <pc:sldMk cId="3633586981" sldId="2147470683"/>
            <ac:picMk id="12" creationId="{8A7DD10F-5C13-14E2-C7EE-04712CA579EF}"/>
          </ac:picMkLst>
        </pc:picChg>
        <pc:picChg chg="del">
          <ac:chgData name="VALDIVIA GALVEZ, ANGIE FABIOLA" userId="b7c2b3d2-08f0-4280-aa99-6359932eb1e3" providerId="ADAL" clId="{6F8C242A-BE15-42A2-AB1E-4F1FAFC660C7}" dt="2024-08-27T19:41:36.158" v="292" actId="478"/>
          <ac:picMkLst>
            <pc:docMk/>
            <pc:sldMk cId="3633586981" sldId="2147470683"/>
            <ac:picMk id="14" creationId="{AEEC1D30-DBB9-C3D5-C42F-280AB7265A58}"/>
          </ac:picMkLst>
        </pc:picChg>
        <pc:picChg chg="add del mod">
          <ac:chgData name="VALDIVIA GALVEZ, ANGIE FABIOLA" userId="b7c2b3d2-08f0-4280-aa99-6359932eb1e3" providerId="ADAL" clId="{6F8C242A-BE15-42A2-AB1E-4F1FAFC660C7}" dt="2024-08-27T19:50:46.679" v="528" actId="478"/>
          <ac:picMkLst>
            <pc:docMk/>
            <pc:sldMk cId="3633586981" sldId="2147470683"/>
            <ac:picMk id="3074" creationId="{450B20A2-3C06-8EA0-2FBF-9BC7F2FB6E0B}"/>
          </ac:picMkLst>
        </pc:picChg>
        <pc:picChg chg="add mod">
          <ac:chgData name="VALDIVIA GALVEZ, ANGIE FABIOLA" userId="b7c2b3d2-08f0-4280-aa99-6359932eb1e3" providerId="ADAL" clId="{6F8C242A-BE15-42A2-AB1E-4F1FAFC660C7}" dt="2024-08-27T19:54:18.547" v="765" actId="1076"/>
          <ac:picMkLst>
            <pc:docMk/>
            <pc:sldMk cId="3633586981" sldId="2147470683"/>
            <ac:picMk id="3076" creationId="{6612A968-7D4F-1328-3B30-63A8DF479F0B}"/>
          </ac:picMkLst>
        </pc:picChg>
      </pc:sldChg>
      <pc:sldChg chg="add">
        <pc:chgData name="VALDIVIA GALVEZ, ANGIE FABIOLA" userId="b7c2b3d2-08f0-4280-aa99-6359932eb1e3" providerId="ADAL" clId="{6F8C242A-BE15-42A2-AB1E-4F1FAFC660C7}" dt="2024-08-27T21:04:29.572" v="991"/>
        <pc:sldMkLst>
          <pc:docMk/>
          <pc:sldMk cId="707921571" sldId="214747068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 color</c:v>
                </c:pt>
              </c:strCache>
            </c:strRef>
          </c:tx>
          <c:spPr>
            <a:solidFill>
              <a:srgbClr val="D34727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0-4747-AEB2-46BA132688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color</c:v>
                </c:pt>
              </c:strCache>
            </c:strRef>
          </c:tx>
          <c:spPr>
            <a:solidFill>
              <a:srgbClr val="E1833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D0-4747-AEB2-46BA132688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color</c:v>
                </c:pt>
              </c:strCache>
            </c:strRef>
          </c:tx>
          <c:spPr>
            <a:solidFill>
              <a:srgbClr val="FEC74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D0-4747-AEB2-46BA1326881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color</c:v>
                </c:pt>
              </c:strCache>
            </c:strRef>
          </c:tx>
          <c:spPr>
            <a:solidFill>
              <a:srgbClr val="27B3D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D0-4747-AEB2-46BA1326881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 color</c:v>
                </c:pt>
              </c:strCache>
            </c:strRef>
          </c:tx>
          <c:spPr>
            <a:solidFill>
              <a:srgbClr val="0088BA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D0-4747-AEB2-46BA1326881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 color</c:v>
                </c:pt>
              </c:strCache>
            </c:strRef>
          </c:tx>
          <c:spPr>
            <a:solidFill>
              <a:srgbClr val="88BA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B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6D0-4747-AEB2-46BA13268819}"/>
              </c:ext>
            </c:extLst>
          </c:dPt>
          <c:dPt>
            <c:idx val="1"/>
            <c:invertIfNegative val="0"/>
            <c:bubble3D val="0"/>
            <c:spPr>
              <a:solidFill>
                <a:srgbClr val="88B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6D0-4747-AEB2-46BA13268819}"/>
              </c:ext>
            </c:extLst>
          </c:dPt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6D0-4747-AEB2-46BA1326881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 color</c:v>
                </c:pt>
              </c:strCache>
            </c:strRef>
          </c:tx>
          <c:spPr>
            <a:solidFill>
              <a:srgbClr val="934E1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34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6D0-4747-AEB2-46BA13268819}"/>
              </c:ext>
            </c:extLst>
          </c:dPt>
          <c:cat>
            <c:strRef>
              <c:f>Sheet1!$A$2:$A$3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6D0-4747-AEB2-46BA132688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8063408"/>
        <c:axId val="1298492384"/>
      </c:barChart>
      <c:catAx>
        <c:axId val="107806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298492384"/>
        <c:crosses val="autoZero"/>
        <c:auto val="1"/>
        <c:lblAlgn val="ctr"/>
        <c:lblOffset val="100"/>
        <c:noMultiLvlLbl val="0"/>
      </c:catAx>
      <c:valAx>
        <c:axId val="12984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07806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3472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52-4194-A01D-CBE87F6C44B1}"/>
              </c:ext>
            </c:extLst>
          </c:dPt>
          <c:dPt>
            <c:idx val="1"/>
            <c:bubble3D val="0"/>
            <c:spPr>
              <a:solidFill>
                <a:srgbClr val="E1833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52-4194-A01D-CBE87F6C44B1}"/>
              </c:ext>
            </c:extLst>
          </c:dPt>
          <c:dPt>
            <c:idx val="2"/>
            <c:bubble3D val="0"/>
            <c:spPr>
              <a:solidFill>
                <a:srgbClr val="FEC2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52-4194-A01D-CBE87F6C44B1}"/>
              </c:ext>
            </c:extLst>
          </c:dPt>
          <c:dPt>
            <c:idx val="3"/>
            <c:bubble3D val="0"/>
            <c:spPr>
              <a:solidFill>
                <a:srgbClr val="27B3D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52-4194-A01D-CBE87F6C44B1}"/>
              </c:ext>
            </c:extLst>
          </c:dPt>
          <c:dPt>
            <c:idx val="4"/>
            <c:bubble3D val="0"/>
            <c:spPr>
              <a:solidFill>
                <a:srgbClr val="0088B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752-4194-A01D-CBE87F6C44B1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752-4194-A01D-CBE87F6C44B1}"/>
              </c:ext>
            </c:extLst>
          </c:dPt>
          <c:dPt>
            <c:idx val="6"/>
            <c:bubble3D val="0"/>
            <c:spPr>
              <a:solidFill>
                <a:srgbClr val="934E1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752-4194-A01D-CBE87F6C44B1}"/>
              </c:ext>
            </c:extLst>
          </c:dPt>
          <c:dPt>
            <c:idx val="7"/>
            <c:bubble3D val="0"/>
            <c:spPr>
              <a:solidFill>
                <a:srgbClr val="88B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752-4194-A01D-CBE87F6C44B1}"/>
              </c:ext>
            </c:extLst>
          </c:dPt>
          <c:cat>
            <c:strRef>
              <c:f>Sheet1!$A$2:$A$9</c:f>
              <c:strCache>
                <c:ptCount val="8"/>
                <c:pt idx="0">
                  <c:v>1 color</c:v>
                </c:pt>
                <c:pt idx="1">
                  <c:v>2 color</c:v>
                </c:pt>
                <c:pt idx="2">
                  <c:v>3 color</c:v>
                </c:pt>
                <c:pt idx="3">
                  <c:v>4 color</c:v>
                </c:pt>
                <c:pt idx="4">
                  <c:v>5 color</c:v>
                </c:pt>
                <c:pt idx="5">
                  <c:v>6 color</c:v>
                </c:pt>
                <c:pt idx="6">
                  <c:v>7 color</c:v>
                </c:pt>
                <c:pt idx="7">
                  <c:v>8 color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752-4194-A01D-CBE87F6C44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AC73FA6-B420-0742-B676-BD637199DF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C6F1DFC-0E2B-6E45-8D7E-F00E507175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C9636-2F0D-3347-89DF-9E71E7A57D4F}" type="datetimeFigureOut">
              <a:rPr lang="es-PE" smtClean="0"/>
              <a:t>27/08/2024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2DE2EC-1DA9-F944-B9D9-0D2486FB29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6733EE-1378-F947-86F8-5B0685980D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B4722-A656-9B45-8B68-D06AACC3B1C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22468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7F5BC-F0A0-4AC3-9369-48EBDB40A5BE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A6B63-F250-4CD4-BEFF-442B92A3F8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14204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88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06" algn="l" defTabSz="12188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811" algn="l" defTabSz="12188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219" algn="l" defTabSz="12188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621" algn="l" defTabSz="12188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030" algn="l" defTabSz="12188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436" algn="l" defTabSz="12188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5841" algn="l" defTabSz="12188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247" algn="l" defTabSz="121881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9337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57780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79691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1929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73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8337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589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33861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80130-CE8D-E640-9639-E0473270C6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02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0602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7284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5987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2996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2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.e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9.emf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3.jpeg"/><Relationship Id="rId7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2.emf"/><Relationship Id="rId9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2.emf"/><Relationship Id="rId9" Type="http://schemas.openxmlformats.org/officeDocument/2006/relationships/image" Target="../media/image6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17.png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2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5" Type="http://schemas.openxmlformats.org/officeDocument/2006/relationships/image" Target="../media/image6.jpeg"/><Relationship Id="rId4" Type="http://schemas.openxmlformats.org/officeDocument/2006/relationships/image" Target="../media/image2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5.bin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16.bin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17.bin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6" Type="http://schemas.openxmlformats.org/officeDocument/2006/relationships/image" Target="../media/image6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8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146B0-DD2C-4936-B3AA-9D093E7F06FC}" type="datetime1">
              <a:rPr lang="es-PE" smtClean="0"/>
              <a:t>27/08/2024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198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6A3D-ED04-4EB1-B472-C3FE1E58CE8B}" type="datetime1">
              <a:rPr lang="es-PE" smtClean="0"/>
              <a:t>27/08/2024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92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2782-0FF8-453F-8A5F-20DC804C15B2}" type="datetime1">
              <a:rPr lang="es-PE" smtClean="0"/>
              <a:t>27/08/2024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11899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484" y="407559"/>
            <a:ext cx="9680953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484" y="1519518"/>
            <a:ext cx="10572316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7A209C-879B-4793-A1F6-391624282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217" y="6577563"/>
            <a:ext cx="1201783" cy="280437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24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Cu M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0D227D0-2279-EB37-DA1E-2ABBC9ECF9C4}"/>
              </a:ext>
            </a:extLst>
          </p:cNvPr>
          <p:cNvSpPr/>
          <p:nvPr userDrawn="1"/>
        </p:nvSpPr>
        <p:spPr>
          <a:xfrm>
            <a:off x="0" y="3176"/>
            <a:ext cx="12188824" cy="66389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602AEA04-60B4-B98B-B6AF-0281A2BA37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r="20634" b="22900"/>
          <a:stretch>
            <a:fillRect/>
          </a:stretch>
        </p:blipFill>
        <p:spPr bwMode="auto">
          <a:xfrm>
            <a:off x="3176" y="0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F66F7D4-492E-43AB-8EBD-78BC7D879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49903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F66F7D4-492E-43AB-8EBD-78BC7D879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3C07996-6E4E-B87F-9D2C-B0090291EB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15900"/>
            <a:ext cx="5013325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D05DFF-6FEF-97F9-D107-3FBAB37590C2}"/>
              </a:ext>
            </a:extLst>
          </p:cNvPr>
          <p:cNvSpPr/>
          <p:nvPr userDrawn="1"/>
        </p:nvSpPr>
        <p:spPr>
          <a:xfrm>
            <a:off x="9210067" y="5746749"/>
            <a:ext cx="2543175" cy="89535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7" name="Picture 6" descr="A black and orange logo&#10;&#10;Description automatically generated">
            <a:extLst>
              <a:ext uri="{FF2B5EF4-FFF2-40B4-BE49-F238E27FC236}">
                <a16:creationId xmlns:a16="http://schemas.microsoft.com/office/drawing/2014/main" id="{B93B7BED-ECDB-FF0F-E352-BFD9F84F7D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604" y="5800724"/>
            <a:ext cx="24336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7CB639-4406-F645-A1FE-7638E0CAFC1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38759" y="5593843"/>
            <a:ext cx="1608312" cy="895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4CAAA-8185-31F4-D61F-95A16AEEE2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2670447" y="6013246"/>
            <a:ext cx="479425" cy="481012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29">
            <a:extLst>
              <a:ext uri="{FF2B5EF4-FFF2-40B4-BE49-F238E27FC236}">
                <a16:creationId xmlns:a16="http://schemas.microsoft.com/office/drawing/2014/main" id="{DECD6D3B-6B2D-C058-14C5-5146D9917F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4801425" y="6062661"/>
            <a:ext cx="1312862" cy="430213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id="{E3BE5A43-0AC0-7D96-71B4-9C6B463D0A9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41022" y="6286802"/>
            <a:ext cx="774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fcx.com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01EB0F-1A8B-9EDE-58B1-66E070D099C6}"/>
              </a:ext>
            </a:extLst>
          </p:cNvPr>
          <p:cNvGrpSpPr/>
          <p:nvPr userDrawn="1"/>
        </p:nvGrpSpPr>
        <p:grpSpPr>
          <a:xfrm>
            <a:off x="3698560" y="5917312"/>
            <a:ext cx="646265" cy="611360"/>
            <a:chOff x="3739656" y="5917312"/>
            <a:chExt cx="646265" cy="6113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68A016-345E-2BD0-36BF-AE500A656797}"/>
                </a:ext>
              </a:extLst>
            </p:cNvPr>
            <p:cNvSpPr/>
            <p:nvPr userDrawn="1"/>
          </p:nvSpPr>
          <p:spPr>
            <a:xfrm>
              <a:off x="3800083" y="5954032"/>
              <a:ext cx="502920" cy="532875"/>
            </a:xfrm>
            <a:prstGeom prst="rect">
              <a:avLst/>
            </a:prstGeom>
            <a:solidFill>
              <a:srgbClr val="7159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6" name="Picture 25" descr="A black and white logo&#10;&#10;Description automatically generated">
              <a:extLst>
                <a:ext uri="{FF2B5EF4-FFF2-40B4-BE49-F238E27FC236}">
                  <a16:creationId xmlns:a16="http://schemas.microsoft.com/office/drawing/2014/main" id="{0F414CA1-7464-7472-E9C9-03D15A3610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3739656" y="5917312"/>
              <a:ext cx="646265" cy="611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415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title slide_CuM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F66F7D4-492E-43AB-8EBD-78BC7D879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49903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F66F7D4-492E-43AB-8EBD-78BC7D879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C459347F-B010-C696-7FA3-DF009925D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4" t="12659" r="9909" b="41203"/>
          <a:stretch>
            <a:fillRect/>
          </a:stretch>
        </p:blipFill>
        <p:spPr bwMode="auto">
          <a:xfrm>
            <a:off x="0" y="-44626"/>
            <a:ext cx="12192000" cy="4138613"/>
          </a:xfrm>
          <a:prstGeom prst="rect">
            <a:avLst/>
          </a:prstGeom>
          <a:solidFill>
            <a:srgbClr val="6F5848"/>
          </a:solidFill>
          <a:ln>
            <a:noFill/>
          </a:ln>
          <a:effectLst>
            <a:outerShdw algn="ctr" rotWithShape="0">
              <a:srgbClr val="705949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B332FC75-8C9E-45F4-879D-39F6AAC1E6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51900" y="4560888"/>
            <a:ext cx="3097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D641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8D6E59"/>
                </a:solidFill>
              </a:rPr>
              <a:t>fcx.com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0C3E55-B65C-B3FF-8ED5-0E3A86F00B51}"/>
              </a:ext>
            </a:extLst>
          </p:cNvPr>
          <p:cNvCxnSpPr>
            <a:cxnSpLocks/>
          </p:cNvCxnSpPr>
          <p:nvPr userDrawn="1"/>
        </p:nvCxnSpPr>
        <p:spPr>
          <a:xfrm>
            <a:off x="8851900" y="5950455"/>
            <a:ext cx="3068638" cy="0"/>
          </a:xfrm>
          <a:prstGeom prst="line">
            <a:avLst/>
          </a:prstGeom>
          <a:ln w="19050">
            <a:solidFill>
              <a:srgbClr val="7A6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E9B72ED-114F-BB1E-CB05-B2FADCC996A5}"/>
              </a:ext>
            </a:extLst>
          </p:cNvPr>
          <p:cNvSpPr/>
          <p:nvPr userDrawn="1"/>
        </p:nvSpPr>
        <p:spPr>
          <a:xfrm>
            <a:off x="8851900" y="3594100"/>
            <a:ext cx="3068638" cy="866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45AB0B1B-B91D-940D-1F83-85C4F2AB9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3733800"/>
            <a:ext cx="24336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A380301F-0181-067C-CD93-B6EA710CEF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75" y="6086980"/>
            <a:ext cx="4667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9">
            <a:extLst>
              <a:ext uri="{FF2B5EF4-FFF2-40B4-BE49-F238E27FC236}">
                <a16:creationId xmlns:a16="http://schemas.microsoft.com/office/drawing/2014/main" id="{D1AE8423-1332-B224-7BB0-8B5536B9F7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02544" y="6150480"/>
            <a:ext cx="1244600" cy="407987"/>
          </a:xfrm>
          <a:prstGeom prst="rect">
            <a:avLst/>
          </a:prstGeom>
        </p:spPr>
      </p:pic>
      <p:pic>
        <p:nvPicPr>
          <p:cNvPr id="14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C9C1C065-5B24-57FF-E754-BEB75C4496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4321" r="-20360" b="-3291"/>
          <a:stretch>
            <a:fillRect/>
          </a:stretch>
        </p:blipFill>
        <p:spPr bwMode="auto">
          <a:xfrm>
            <a:off x="11328132" y="6040942"/>
            <a:ext cx="7064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27EAD57-CC9A-906B-452B-3D51F71FED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71875"/>
            <a:ext cx="5013325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9859CB-D776-C4D0-ACB8-E6A6D4F0971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5894" y="2832743"/>
            <a:ext cx="1608312" cy="8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4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ppendix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D409DC80-0EB0-6B8E-8257-D833220C61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r="20634" b="22900"/>
          <a:stretch>
            <a:fillRect/>
          </a:stretch>
        </p:blipFill>
        <p:spPr bwMode="auto">
          <a:xfrm>
            <a:off x="0" y="-20638"/>
            <a:ext cx="12192000" cy="688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6FC7E2-DE66-D293-5269-79F950D86DB4}"/>
              </a:ext>
            </a:extLst>
          </p:cNvPr>
          <p:cNvSpPr/>
          <p:nvPr userDrawn="1"/>
        </p:nvSpPr>
        <p:spPr>
          <a:xfrm>
            <a:off x="706438" y="-14288"/>
            <a:ext cx="4527550" cy="6877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1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564AAC3-8D44-85DE-F27D-897A5DFB57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49350"/>
            <a:ext cx="55610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C2A3DC06-A248-910C-BE4A-C916756806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5943600"/>
            <a:ext cx="2432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870383C2-7656-FC7F-66B8-916C097FCEA7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5"/>
          <a:stretch>
            <a:fillRect/>
          </a:stretch>
        </p:blipFill>
        <p:spPr bwMode="auto">
          <a:xfrm>
            <a:off x="5187950" y="-14288"/>
            <a:ext cx="46038" cy="68834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69163">
                <a:alpha val="43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EAE5BE37-2D5C-4F9D-EC0E-B01E6616AEAC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5"/>
          <a:stretch>
            <a:fillRect/>
          </a:stretch>
        </p:blipFill>
        <p:spPr bwMode="auto">
          <a:xfrm>
            <a:off x="669925" y="0"/>
            <a:ext cx="46038" cy="68659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69163">
                <a:alpha val="43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B10529-FBDC-4621-8DD5-517C7CBDCB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821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5" progId="TCLayout.ActiveDocument.1">
                  <p:embed/>
                </p:oleObj>
              </mc:Choice>
              <mc:Fallback>
                <p:oleObj name="think-cell Slide" r:id="rId7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B10529-FBDC-4621-8DD5-517C7CBD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E4059FD-FABF-985C-1EFD-8E12B0A25D6C}"/>
              </a:ext>
            </a:extLst>
          </p:cNvPr>
          <p:cNvSpPr txBox="1">
            <a:spLocks/>
          </p:cNvSpPr>
          <p:nvPr userDrawn="1"/>
        </p:nvSpPr>
        <p:spPr>
          <a:xfrm>
            <a:off x="11819609" y="6591101"/>
            <a:ext cx="598419" cy="3593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545FE2-DEF4-4BC2-9058-BF1DA4AEB4E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29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copper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6AF9B727-DE68-F75E-B10C-A6A9B3897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6875"/>
          <a:stretch/>
        </p:blipFill>
        <p:spPr>
          <a:xfrm>
            <a:off x="0" y="1135063"/>
            <a:ext cx="12212638" cy="46037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5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5A6D313-53B0-28B6-1C05-A1730A6659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00" y="381000"/>
            <a:ext cx="14970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BC196-5E16-6B02-641C-95AE459A29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58738"/>
            <a:ext cx="3270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5" progId="TCLayout.ActiveDocument.1">
                  <p:embed/>
                </p:oleObj>
              </mc:Choice>
              <mc:Fallback>
                <p:oleObj name="think-cell Slide" r:id="rId6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41" y="325229"/>
            <a:ext cx="8779076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91" y="1519518"/>
            <a:ext cx="10572316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2405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copper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8C418763-0FEF-737E-E25A-7971C95E348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l="-1870" t="33636" r="42549" b="58009"/>
          <a:stretch/>
        </p:blipFill>
        <p:spPr bwMode="auto">
          <a:xfrm>
            <a:off x="0" y="0"/>
            <a:ext cx="12212638" cy="1165225"/>
          </a:xfrm>
          <a:prstGeom prst="rect">
            <a:avLst/>
          </a:prstGeom>
          <a:solidFill>
            <a:srgbClr val="7059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6AF9B727-DE68-F75E-B10C-A6A9B3897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76875"/>
          <a:stretch/>
        </p:blipFill>
        <p:spPr>
          <a:xfrm>
            <a:off x="0" y="1135063"/>
            <a:ext cx="12212638" cy="46037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5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5A6D313-53B0-28B6-1C05-A1730A6659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00" y="381000"/>
            <a:ext cx="14970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BC196-5E16-6B02-641C-95AE459A29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58738"/>
            <a:ext cx="3270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5" progId="TCLayout.ActiveDocument.1">
                  <p:embed/>
                </p:oleObj>
              </mc:Choice>
              <mc:Fallback>
                <p:oleObj name="think-cell Slide" r:id="rId7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41" y="325229"/>
            <a:ext cx="8779076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</p:spTree>
    <p:extLst>
      <p:ext uri="{BB962C8B-B14F-4D97-AF65-F5344CB8AC3E}">
        <p14:creationId xmlns:p14="http://schemas.microsoft.com/office/powerpoint/2010/main" val="711842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pper Title and subtitle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08B455C5-DE9D-989B-2CDB-F9095333D4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l="-1870" t="33636" r="42549" b="58009"/>
          <a:stretch/>
        </p:blipFill>
        <p:spPr bwMode="auto">
          <a:xfrm>
            <a:off x="0" y="0"/>
            <a:ext cx="12212638" cy="1165225"/>
          </a:xfrm>
          <a:prstGeom prst="rect">
            <a:avLst/>
          </a:prstGeom>
          <a:solidFill>
            <a:srgbClr val="7059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CFC8A47B-675D-D263-44E1-B85994A20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76875"/>
          <a:stretch/>
        </p:blipFill>
        <p:spPr>
          <a:xfrm>
            <a:off x="0" y="1135063"/>
            <a:ext cx="12212638" cy="46037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B468AB1-5018-50CB-281E-0E9A15118F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00" y="381000"/>
            <a:ext cx="14970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175B4-E830-8371-1EBE-C245C8F3EB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58738"/>
            <a:ext cx="3270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5" progId="TCLayout.ActiveDocument.1">
                  <p:embed/>
                </p:oleObj>
              </mc:Choice>
              <mc:Fallback>
                <p:oleObj name="think-cell Slide" r:id="rId7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41" y="373355"/>
            <a:ext cx="8677824" cy="392904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91" y="1519518"/>
            <a:ext cx="10572316" cy="446442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A236EC8-4CCB-F3A2-8D2E-C104B12B27F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29241" y="766259"/>
            <a:ext cx="8667316" cy="31184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1491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43A4F8-324D-62EA-D0D8-312153B6EBC5}"/>
              </a:ext>
            </a:extLst>
          </p:cNvPr>
          <p:cNvSpPr/>
          <p:nvPr userDrawn="1"/>
        </p:nvSpPr>
        <p:spPr>
          <a:xfrm>
            <a:off x="0" y="-1"/>
            <a:ext cx="12184379" cy="113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204" y="271012"/>
            <a:ext cx="8865017" cy="67538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89" y="1514479"/>
            <a:ext cx="11218782" cy="446442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3D21C9-65C8-0EDB-5A82-5AC63EEAC410}"/>
              </a:ext>
            </a:extLst>
          </p:cNvPr>
          <p:cNvGrpSpPr/>
          <p:nvPr userDrawn="1"/>
        </p:nvGrpSpPr>
        <p:grpSpPr>
          <a:xfrm>
            <a:off x="-6252" y="151"/>
            <a:ext cx="12198251" cy="1181100"/>
            <a:chOff x="0" y="0"/>
            <a:chExt cx="12188952" cy="1181100"/>
          </a:xfrm>
        </p:grpSpPr>
        <p:pic>
          <p:nvPicPr>
            <p:cNvPr id="4" name="Picture 15" descr="A close up of a brown surface&#10;&#10;Description automatically generated">
              <a:extLst>
                <a:ext uri="{FF2B5EF4-FFF2-40B4-BE49-F238E27FC236}">
                  <a16:creationId xmlns:a16="http://schemas.microsoft.com/office/drawing/2014/main" id="{79B9FD42-71FA-1939-0F06-7F2B2FA33F8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4546" r="37305" b="26671"/>
            <a:stretch>
              <a:fillRect/>
            </a:stretch>
          </p:blipFill>
          <p:spPr bwMode="auto">
            <a:xfrm>
              <a:off x="9297988" y="0"/>
              <a:ext cx="2890837" cy="113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E7900E8-BD19-BDFC-8C25-92EC3F2C030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9100" y="381000"/>
              <a:ext cx="1497013" cy="54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3" descr="A brown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53392FDB-F35E-17B0-9F54-8DF6C591B57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9" t="18593" r="-19820"/>
            <a:stretch>
              <a:fillRect/>
            </a:stretch>
          </p:blipFill>
          <p:spPr bwMode="auto">
            <a:xfrm>
              <a:off x="4445" y="3175"/>
              <a:ext cx="984250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578A3694-DDAF-B267-12D7-8A05B431157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713" y="65088"/>
              <a:ext cx="187642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A white surface with a brown surface&#10;&#10;Description automatically generated with medium confidence">
              <a:extLst>
                <a:ext uri="{FF2B5EF4-FFF2-40B4-BE49-F238E27FC236}">
                  <a16:creationId xmlns:a16="http://schemas.microsoft.com/office/drawing/2014/main" id="{0A0F954D-4544-6E49-6D70-94740E3C9079}"/>
                </a:ext>
              </a:extLst>
            </p:cNvPr>
            <p:cNvPicPr preferRelativeResize="0">
              <a:picLocks/>
            </p:cNvPicPr>
            <p:nvPr userDrawn="1"/>
          </p:nvPicPr>
          <p:blipFill rotWithShape="1">
            <a:blip r:embed="rId9"/>
            <a:srcRect t="76875"/>
            <a:stretch/>
          </p:blipFill>
          <p:spPr>
            <a:xfrm>
              <a:off x="0" y="1135063"/>
              <a:ext cx="12188952" cy="46037"/>
            </a:xfrm>
            <a:prstGeom prst="rect">
              <a:avLst/>
            </a:prstGeom>
            <a:effectLst>
              <a:outerShdw blurRad="50800" dist="38100" dir="2700000" algn="tl" rotWithShape="0">
                <a:srgbClr val="F69163">
                  <a:alpha val="44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20270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922F0-CDF2-4E16-85F2-647988E0AAD0}" type="datetime1">
              <a:rPr lang="es-PE" smtClean="0"/>
              <a:t>27/08/2024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0585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hite head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43A4F8-324D-62EA-D0D8-312153B6EBC5}"/>
              </a:ext>
            </a:extLst>
          </p:cNvPr>
          <p:cNvSpPr/>
          <p:nvPr userDrawn="1"/>
        </p:nvSpPr>
        <p:spPr>
          <a:xfrm>
            <a:off x="0" y="-1"/>
            <a:ext cx="12184379" cy="113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204" y="271012"/>
            <a:ext cx="8865017" cy="67538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3D21C9-65C8-0EDB-5A82-5AC63EEAC410}"/>
              </a:ext>
            </a:extLst>
          </p:cNvPr>
          <p:cNvGrpSpPr/>
          <p:nvPr userDrawn="1"/>
        </p:nvGrpSpPr>
        <p:grpSpPr>
          <a:xfrm>
            <a:off x="-6252" y="151"/>
            <a:ext cx="12198251" cy="1181100"/>
            <a:chOff x="0" y="0"/>
            <a:chExt cx="12188952" cy="1181100"/>
          </a:xfrm>
        </p:grpSpPr>
        <p:pic>
          <p:nvPicPr>
            <p:cNvPr id="4" name="Picture 15" descr="A close up of a brown surface&#10;&#10;Description automatically generated">
              <a:extLst>
                <a:ext uri="{FF2B5EF4-FFF2-40B4-BE49-F238E27FC236}">
                  <a16:creationId xmlns:a16="http://schemas.microsoft.com/office/drawing/2014/main" id="{79B9FD42-71FA-1939-0F06-7F2B2FA33F8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4546" r="37305" b="26671"/>
            <a:stretch>
              <a:fillRect/>
            </a:stretch>
          </p:blipFill>
          <p:spPr bwMode="auto">
            <a:xfrm>
              <a:off x="9297988" y="0"/>
              <a:ext cx="2890837" cy="113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E7900E8-BD19-BDFC-8C25-92EC3F2C030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9100" y="381000"/>
              <a:ext cx="1497013" cy="54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3" descr="A brown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53392FDB-F35E-17B0-9F54-8DF6C591B57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9" t="18593" r="-19820"/>
            <a:stretch>
              <a:fillRect/>
            </a:stretch>
          </p:blipFill>
          <p:spPr bwMode="auto">
            <a:xfrm>
              <a:off x="4445" y="3175"/>
              <a:ext cx="984250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578A3694-DDAF-B267-12D7-8A05B431157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713" y="65088"/>
              <a:ext cx="187642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A white surface with a brown surface&#10;&#10;Description automatically generated with medium confidence">
              <a:extLst>
                <a:ext uri="{FF2B5EF4-FFF2-40B4-BE49-F238E27FC236}">
                  <a16:creationId xmlns:a16="http://schemas.microsoft.com/office/drawing/2014/main" id="{0A0F954D-4544-6E49-6D70-94740E3C9079}"/>
                </a:ext>
              </a:extLst>
            </p:cNvPr>
            <p:cNvPicPr preferRelativeResize="0">
              <a:picLocks/>
            </p:cNvPicPr>
            <p:nvPr userDrawn="1"/>
          </p:nvPicPr>
          <p:blipFill rotWithShape="1">
            <a:blip r:embed="rId9"/>
            <a:srcRect t="76875"/>
            <a:stretch/>
          </p:blipFill>
          <p:spPr>
            <a:xfrm>
              <a:off x="0" y="1135063"/>
              <a:ext cx="12188952" cy="46037"/>
            </a:xfrm>
            <a:prstGeom prst="rect">
              <a:avLst/>
            </a:prstGeom>
            <a:effectLst>
              <a:outerShdw blurRad="50800" dist="38100" dir="2700000" algn="tl" rotWithShape="0">
                <a:srgbClr val="F69163">
                  <a:alpha val="44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66336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subtitle 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43C15B-C4E7-4CB7-128D-0665A4F0CF18}"/>
              </a:ext>
            </a:extLst>
          </p:cNvPr>
          <p:cNvSpPr/>
          <p:nvPr userDrawn="1"/>
        </p:nvSpPr>
        <p:spPr>
          <a:xfrm>
            <a:off x="0" y="-1"/>
            <a:ext cx="12184379" cy="1135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2C42C6-2DD0-949E-D1C9-8CB1396CA075}"/>
              </a:ext>
            </a:extLst>
          </p:cNvPr>
          <p:cNvGrpSpPr/>
          <p:nvPr userDrawn="1"/>
        </p:nvGrpSpPr>
        <p:grpSpPr>
          <a:xfrm>
            <a:off x="-6252" y="151"/>
            <a:ext cx="12198251" cy="1181100"/>
            <a:chOff x="0" y="0"/>
            <a:chExt cx="12188952" cy="1181100"/>
          </a:xfrm>
        </p:grpSpPr>
        <p:pic>
          <p:nvPicPr>
            <p:cNvPr id="13" name="Picture 15" descr="A close up of a brown surface&#10;&#10;Description automatically generated">
              <a:extLst>
                <a:ext uri="{FF2B5EF4-FFF2-40B4-BE49-F238E27FC236}">
                  <a16:creationId xmlns:a16="http://schemas.microsoft.com/office/drawing/2014/main" id="{58BD7A05-BAFB-8044-0445-E5642237390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4546" r="37305" b="26671"/>
            <a:stretch>
              <a:fillRect/>
            </a:stretch>
          </p:blipFill>
          <p:spPr bwMode="auto">
            <a:xfrm>
              <a:off x="9297988" y="0"/>
              <a:ext cx="2890837" cy="1135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3D086E-69BC-0746-9A2A-61D44AB763A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9100" y="381000"/>
              <a:ext cx="1497013" cy="54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3" descr="A brown triangle with a black background&#10;&#10;Description automatically generated">
              <a:extLst>
                <a:ext uri="{FF2B5EF4-FFF2-40B4-BE49-F238E27FC236}">
                  <a16:creationId xmlns:a16="http://schemas.microsoft.com/office/drawing/2014/main" id="{2078CBEE-97E4-1FAA-16BB-899F8DB958D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9" t="18593" r="-19820"/>
            <a:stretch>
              <a:fillRect/>
            </a:stretch>
          </p:blipFill>
          <p:spPr bwMode="auto">
            <a:xfrm>
              <a:off x="4445" y="3175"/>
              <a:ext cx="984250" cy="8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F0A8A535-35EC-56CC-C5E8-5220511D6B5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713" y="65088"/>
              <a:ext cx="1876425" cy="13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A white surface with a brown surface&#10;&#10;Description automatically generated with medium confidence">
              <a:extLst>
                <a:ext uri="{FF2B5EF4-FFF2-40B4-BE49-F238E27FC236}">
                  <a16:creationId xmlns:a16="http://schemas.microsoft.com/office/drawing/2014/main" id="{4EB8A0DD-26E3-51D1-E930-8135CC809E61}"/>
                </a:ext>
              </a:extLst>
            </p:cNvPr>
            <p:cNvPicPr preferRelativeResize="0">
              <a:picLocks/>
            </p:cNvPicPr>
            <p:nvPr userDrawn="1"/>
          </p:nvPicPr>
          <p:blipFill rotWithShape="1">
            <a:blip r:embed="rId7"/>
            <a:srcRect t="76875"/>
            <a:stretch/>
          </p:blipFill>
          <p:spPr>
            <a:xfrm>
              <a:off x="0" y="1135063"/>
              <a:ext cx="12188952" cy="46037"/>
            </a:xfrm>
            <a:prstGeom prst="rect">
              <a:avLst/>
            </a:prstGeom>
            <a:effectLst>
              <a:outerShdw blurRad="50800" dist="38100" dir="2700000" algn="tl" rotWithShape="0">
                <a:srgbClr val="F69163">
                  <a:alpha val="44000"/>
                </a:srgbClr>
              </a:outerShdw>
            </a:effectLst>
          </p:spPr>
        </p:pic>
      </p:grp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5" progId="TCLayout.ActiveDocument.1">
                  <p:embed/>
                </p:oleObj>
              </mc:Choice>
              <mc:Fallback>
                <p:oleObj name="think-cell Slide" r:id="rId8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41" y="373355"/>
            <a:ext cx="8677824" cy="392904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241" y="1519518"/>
            <a:ext cx="10572316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A236EC8-4CCB-F3A2-8D2E-C104B12B27F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29241" y="766259"/>
            <a:ext cx="8667316" cy="311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2258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2A385F-36DD-46FB-A566-F5EABF7F0EE1}"/>
              </a:ext>
            </a:extLst>
          </p:cNvPr>
          <p:cNvSpPr/>
          <p:nvPr userDrawn="1"/>
        </p:nvSpPr>
        <p:spPr>
          <a:xfrm>
            <a:off x="3176" y="1177709"/>
            <a:ext cx="12188824" cy="1515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9363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589" y="287685"/>
            <a:ext cx="8707956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A6F5BF-D6F4-4749-A47E-53D716145806}"/>
              </a:ext>
            </a:extLst>
          </p:cNvPr>
          <p:cNvSpPr/>
          <p:nvPr userDrawn="1"/>
        </p:nvSpPr>
        <p:spPr>
          <a:xfrm>
            <a:off x="121728" y="4930439"/>
            <a:ext cx="372486" cy="1231804"/>
          </a:xfrm>
          <a:prstGeom prst="rect">
            <a:avLst/>
          </a:prstGeom>
          <a:gradFill>
            <a:gsLst>
              <a:gs pos="25000">
                <a:srgbClr val="FEC745"/>
              </a:gs>
              <a:gs pos="0">
                <a:srgbClr val="E18332"/>
              </a:gs>
              <a:gs pos="100000">
                <a:srgbClr val="9B532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F31CCD-F890-447A-9CAD-5CC502170E1A}"/>
              </a:ext>
            </a:extLst>
          </p:cNvPr>
          <p:cNvSpPr/>
          <p:nvPr userDrawn="1"/>
        </p:nvSpPr>
        <p:spPr>
          <a:xfrm>
            <a:off x="1076559" y="4964036"/>
            <a:ext cx="387623" cy="1206610"/>
          </a:xfrm>
          <a:prstGeom prst="rect">
            <a:avLst/>
          </a:prstGeom>
          <a:gradFill>
            <a:gsLst>
              <a:gs pos="71000">
                <a:srgbClr val="A06146"/>
              </a:gs>
              <a:gs pos="46000">
                <a:srgbClr val="DA9E7F"/>
              </a:gs>
              <a:gs pos="25000">
                <a:srgbClr val="F9C397"/>
              </a:gs>
              <a:gs pos="0">
                <a:srgbClr val="F2D3AE"/>
              </a:gs>
              <a:gs pos="100000">
                <a:srgbClr val="843C2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15EF54-6962-4147-A6E8-DD2B1E6DB412}"/>
              </a:ext>
            </a:extLst>
          </p:cNvPr>
          <p:cNvSpPr txBox="1"/>
          <p:nvPr userDrawn="1"/>
        </p:nvSpPr>
        <p:spPr>
          <a:xfrm>
            <a:off x="185337" y="4628345"/>
            <a:ext cx="3132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Additional color selection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B1EFD2-16AB-44D7-A868-706CF677CC4E}"/>
              </a:ext>
            </a:extLst>
          </p:cNvPr>
          <p:cNvSpPr/>
          <p:nvPr userDrawn="1"/>
        </p:nvSpPr>
        <p:spPr>
          <a:xfrm>
            <a:off x="589813" y="4924026"/>
            <a:ext cx="357080" cy="1231802"/>
          </a:xfrm>
          <a:prstGeom prst="rect">
            <a:avLst/>
          </a:prstGeom>
          <a:gradFill>
            <a:gsLst>
              <a:gs pos="52000">
                <a:srgbClr val="FED46A"/>
              </a:gs>
              <a:gs pos="0">
                <a:srgbClr val="F59948"/>
              </a:gs>
              <a:gs pos="100000">
                <a:srgbClr val="E1833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A2D2EB-13B1-4028-AC06-B66CBA66A76B}"/>
              </a:ext>
            </a:extLst>
          </p:cNvPr>
          <p:cNvSpPr/>
          <p:nvPr userDrawn="1"/>
        </p:nvSpPr>
        <p:spPr>
          <a:xfrm>
            <a:off x="2072120" y="4964036"/>
            <a:ext cx="409910" cy="1206609"/>
          </a:xfrm>
          <a:prstGeom prst="rect">
            <a:avLst/>
          </a:prstGeom>
          <a:gradFill>
            <a:gsLst>
              <a:gs pos="40000">
                <a:srgbClr val="0088BA"/>
              </a:gs>
              <a:gs pos="0">
                <a:srgbClr val="B5E4F7"/>
              </a:gs>
              <a:gs pos="100000">
                <a:srgbClr val="084A6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2F6261-B011-4584-B2D0-D5D35E673AD0}"/>
              </a:ext>
            </a:extLst>
          </p:cNvPr>
          <p:cNvSpPr txBox="1"/>
          <p:nvPr userDrawn="1"/>
        </p:nvSpPr>
        <p:spPr>
          <a:xfrm>
            <a:off x="347271" y="1310797"/>
            <a:ext cx="7812626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u="sng">
                <a:latin typeface="Arial" panose="020B0604020202020204" pitchFamily="34" charset="0"/>
                <a:cs typeface="Arial" panose="020B0604020202020204" pitchFamily="34" charset="0"/>
              </a:rPr>
              <a:t>The Value of Copper 2024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color theme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Select View/Slide Master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Select Colors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1600" b="1" u="sng">
                <a:latin typeface="Arial" panose="020B0604020202020204" pitchFamily="34" charset="0"/>
                <a:cs typeface="Arial" panose="020B0604020202020204" pitchFamily="34" charset="0"/>
              </a:rPr>
              <a:t>Custom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select THE VALUE OF COPPER 2024 theme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8F39C0-859E-4629-AA42-567829112258}"/>
              </a:ext>
            </a:extLst>
          </p:cNvPr>
          <p:cNvSpPr/>
          <p:nvPr userDrawn="1"/>
        </p:nvSpPr>
        <p:spPr>
          <a:xfrm>
            <a:off x="433506" y="3198414"/>
            <a:ext cx="275897" cy="245798"/>
          </a:xfrm>
          <a:prstGeom prst="rect">
            <a:avLst/>
          </a:prstGeom>
          <a:solidFill>
            <a:srgbClr val="008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72879B0A-F99E-40E5-B700-799F77DD682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2179365"/>
              </p:ext>
            </p:extLst>
          </p:nvPr>
        </p:nvGraphicFramePr>
        <p:xfrm>
          <a:off x="6549001" y="3044858"/>
          <a:ext cx="5231928" cy="348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DE492359-65CB-4881-A29A-BAA4AE3DD16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88038930"/>
              </p:ext>
            </p:extLst>
          </p:nvPr>
        </p:nvGraphicFramePr>
        <p:xfrm>
          <a:off x="2750712" y="4507242"/>
          <a:ext cx="3553778" cy="212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4C018436-5F86-4927-B055-EACE768BAB44}"/>
              </a:ext>
            </a:extLst>
          </p:cNvPr>
          <p:cNvSpPr/>
          <p:nvPr userDrawn="1"/>
        </p:nvSpPr>
        <p:spPr>
          <a:xfrm>
            <a:off x="2443973" y="3198414"/>
            <a:ext cx="275897" cy="245798"/>
          </a:xfrm>
          <a:prstGeom prst="rect">
            <a:avLst/>
          </a:prstGeom>
          <a:solidFill>
            <a:srgbClr val="8D6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FD0965D-2713-4818-A5C9-FFF806699494}"/>
              </a:ext>
            </a:extLst>
          </p:cNvPr>
          <p:cNvSpPr txBox="1"/>
          <p:nvPr userDrawn="1"/>
        </p:nvSpPr>
        <p:spPr>
          <a:xfrm>
            <a:off x="197494" y="4078794"/>
            <a:ext cx="726924" cy="227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#934E15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8E214B-511E-49F4-ABBE-332FB17ED4A1}"/>
              </a:ext>
            </a:extLst>
          </p:cNvPr>
          <p:cNvSpPr txBox="1"/>
          <p:nvPr userDrawn="1"/>
        </p:nvSpPr>
        <p:spPr>
          <a:xfrm>
            <a:off x="135420" y="3470719"/>
            <a:ext cx="748559" cy="2457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#0088BA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8B450E5-93A1-03E4-06E5-F726212F7A85}"/>
              </a:ext>
            </a:extLst>
          </p:cNvPr>
          <p:cNvGrpSpPr/>
          <p:nvPr userDrawn="1"/>
        </p:nvGrpSpPr>
        <p:grpSpPr>
          <a:xfrm>
            <a:off x="10531751" y="1345381"/>
            <a:ext cx="961254" cy="500575"/>
            <a:chOff x="7525504" y="1297924"/>
            <a:chExt cx="2552344" cy="13291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0C5B7E-66CD-22B1-A7CC-620E726E1657}"/>
                </a:ext>
              </a:extLst>
            </p:cNvPr>
            <p:cNvSpPr/>
            <p:nvPr userDrawn="1"/>
          </p:nvSpPr>
          <p:spPr>
            <a:xfrm rot="16200000">
              <a:off x="7493951" y="2027571"/>
              <a:ext cx="631045" cy="567940"/>
            </a:xfrm>
            <a:prstGeom prst="rect">
              <a:avLst/>
            </a:prstGeom>
            <a:solidFill>
              <a:srgbClr val="8B6C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9C8346-DDF9-C543-1322-050C61E69177}"/>
                </a:ext>
              </a:extLst>
            </p:cNvPr>
            <p:cNvSpPr/>
            <p:nvPr userDrawn="1"/>
          </p:nvSpPr>
          <p:spPr>
            <a:xfrm rot="16200000">
              <a:off x="8114857" y="2015738"/>
              <a:ext cx="631045" cy="567940"/>
            </a:xfrm>
            <a:prstGeom prst="rect">
              <a:avLst/>
            </a:prstGeom>
            <a:solidFill>
              <a:srgbClr val="AF7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07BC7A-00DB-D2E6-EC0C-A71A437B4EFD}"/>
                </a:ext>
              </a:extLst>
            </p:cNvPr>
            <p:cNvSpPr/>
            <p:nvPr userDrawn="1"/>
          </p:nvSpPr>
          <p:spPr>
            <a:xfrm rot="16200000">
              <a:off x="8796606" y="2027571"/>
              <a:ext cx="631045" cy="567940"/>
            </a:xfrm>
            <a:prstGeom prst="rect">
              <a:avLst/>
            </a:prstGeom>
            <a:solidFill>
              <a:srgbClr val="B74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5CF867-39F1-0307-26AF-D293CF7B76F4}"/>
                </a:ext>
              </a:extLst>
            </p:cNvPr>
            <p:cNvSpPr/>
            <p:nvPr userDrawn="1"/>
          </p:nvSpPr>
          <p:spPr>
            <a:xfrm rot="16200000">
              <a:off x="9478355" y="2015738"/>
              <a:ext cx="631045" cy="567940"/>
            </a:xfrm>
            <a:prstGeom prst="rect">
              <a:avLst/>
            </a:prstGeom>
            <a:solidFill>
              <a:srgbClr val="C87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15AA0B-E523-2F79-637A-3E7E601194AF}"/>
                </a:ext>
              </a:extLst>
            </p:cNvPr>
            <p:cNvSpPr/>
            <p:nvPr userDrawn="1"/>
          </p:nvSpPr>
          <p:spPr>
            <a:xfrm rot="16200000">
              <a:off x="8143027" y="1329477"/>
              <a:ext cx="631045" cy="567940"/>
            </a:xfrm>
            <a:prstGeom prst="rect">
              <a:avLst/>
            </a:prstGeom>
            <a:solidFill>
              <a:srgbClr val="984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A98FD3-C5C7-3A8E-5021-2EFA126715E4}"/>
                </a:ext>
              </a:extLst>
            </p:cNvPr>
            <p:cNvSpPr/>
            <p:nvPr userDrawn="1"/>
          </p:nvSpPr>
          <p:spPr>
            <a:xfrm rot="16200000">
              <a:off x="8825909" y="1329477"/>
              <a:ext cx="631045" cy="567940"/>
            </a:xfrm>
            <a:prstGeom prst="rect">
              <a:avLst/>
            </a:prstGeom>
            <a:solidFill>
              <a:srgbClr val="D896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BD5750-99EC-A516-E042-61A5D5E987A2}"/>
                </a:ext>
              </a:extLst>
            </p:cNvPr>
            <p:cNvSpPr/>
            <p:nvPr userDrawn="1"/>
          </p:nvSpPr>
          <p:spPr>
            <a:xfrm rot="16200000">
              <a:off x="7493951" y="1329477"/>
              <a:ext cx="631045" cy="567940"/>
            </a:xfrm>
            <a:prstGeom prst="rect">
              <a:avLst/>
            </a:prstGeom>
            <a:solidFill>
              <a:srgbClr val="F2D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AE890C-E3C6-ED59-15A8-A144083947E6}"/>
                </a:ext>
              </a:extLst>
            </p:cNvPr>
            <p:cNvSpPr/>
            <p:nvPr userDrawn="1"/>
          </p:nvSpPr>
          <p:spPr>
            <a:xfrm rot="16200000">
              <a:off x="9461462" y="1329477"/>
              <a:ext cx="631045" cy="567940"/>
            </a:xfrm>
            <a:prstGeom prst="rect">
              <a:avLst/>
            </a:prstGeom>
            <a:solidFill>
              <a:srgbClr val="F9C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7D3ED3C9-2E9A-CA4B-BFE4-FC3CBB8F8E02}"/>
              </a:ext>
            </a:extLst>
          </p:cNvPr>
          <p:cNvSpPr/>
          <p:nvPr userDrawn="1"/>
        </p:nvSpPr>
        <p:spPr>
          <a:xfrm>
            <a:off x="1084823" y="3198414"/>
            <a:ext cx="275897" cy="245798"/>
          </a:xfrm>
          <a:prstGeom prst="rect">
            <a:avLst/>
          </a:prstGeom>
          <a:solidFill>
            <a:srgbClr val="27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0E4A417-EDED-51C6-51E8-088462781285}"/>
              </a:ext>
            </a:extLst>
          </p:cNvPr>
          <p:cNvSpPr txBox="1"/>
          <p:nvPr userDrawn="1"/>
        </p:nvSpPr>
        <p:spPr>
          <a:xfrm>
            <a:off x="822501" y="3470719"/>
            <a:ext cx="100120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#27B3D3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8B8FE62-54EA-B1A6-4D5D-1B6F83777EBA}"/>
              </a:ext>
            </a:extLst>
          </p:cNvPr>
          <p:cNvSpPr/>
          <p:nvPr userDrawn="1"/>
        </p:nvSpPr>
        <p:spPr>
          <a:xfrm rot="16200000">
            <a:off x="1721749" y="3792360"/>
            <a:ext cx="245797" cy="275899"/>
          </a:xfrm>
          <a:prstGeom prst="rect">
            <a:avLst/>
          </a:prstGeom>
          <a:solidFill>
            <a:srgbClr val="FEC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339C41-EB9D-2053-2BE7-B4DB307AC722}"/>
              </a:ext>
            </a:extLst>
          </p:cNvPr>
          <p:cNvSpPr txBox="1"/>
          <p:nvPr userDrawn="1"/>
        </p:nvSpPr>
        <p:spPr>
          <a:xfrm>
            <a:off x="1481995" y="4078794"/>
            <a:ext cx="100120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#FEC240</a:t>
            </a:r>
          </a:p>
          <a:p>
            <a:endParaRPr lang="en-US" sz="100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99ADD03-E78B-C137-819B-6E50935B79A6}"/>
              </a:ext>
            </a:extLst>
          </p:cNvPr>
          <p:cNvSpPr/>
          <p:nvPr userDrawn="1"/>
        </p:nvSpPr>
        <p:spPr>
          <a:xfrm>
            <a:off x="2553805" y="4975761"/>
            <a:ext cx="426051" cy="1206609"/>
          </a:xfrm>
          <a:prstGeom prst="rect">
            <a:avLst/>
          </a:prstGeom>
          <a:gradFill>
            <a:gsLst>
              <a:gs pos="98473">
                <a:srgbClr val="638600"/>
              </a:gs>
              <a:gs pos="4580">
                <a:srgbClr val="C0FF0D"/>
              </a:gs>
              <a:gs pos="40000">
                <a:srgbClr val="B0EE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81FB068-CDE8-9913-96C4-171A6C8D6B6F}"/>
              </a:ext>
            </a:extLst>
          </p:cNvPr>
          <p:cNvSpPr/>
          <p:nvPr userDrawn="1"/>
        </p:nvSpPr>
        <p:spPr>
          <a:xfrm>
            <a:off x="1574097" y="4975762"/>
            <a:ext cx="426051" cy="1206609"/>
          </a:xfrm>
          <a:prstGeom prst="rect">
            <a:avLst/>
          </a:prstGeom>
          <a:gradFill>
            <a:gsLst>
              <a:gs pos="1527">
                <a:srgbClr val="F9C397"/>
              </a:gs>
              <a:gs pos="49000">
                <a:srgbClr val="FB7645"/>
              </a:gs>
              <a:gs pos="98473">
                <a:srgbClr val="B7452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05F3B9D-DA54-0028-40A8-328FF1F9A6DA}"/>
              </a:ext>
            </a:extLst>
          </p:cNvPr>
          <p:cNvSpPr txBox="1"/>
          <p:nvPr userDrawn="1"/>
        </p:nvSpPr>
        <p:spPr>
          <a:xfrm>
            <a:off x="868779" y="4078794"/>
            <a:ext cx="72692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#D34727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7E8AAD6-9B30-759D-367C-277FFF406E8C}"/>
              </a:ext>
            </a:extLst>
          </p:cNvPr>
          <p:cNvSpPr/>
          <p:nvPr userDrawn="1"/>
        </p:nvSpPr>
        <p:spPr>
          <a:xfrm rot="16200000">
            <a:off x="1076757" y="3792360"/>
            <a:ext cx="245797" cy="275899"/>
          </a:xfrm>
          <a:prstGeom prst="rect">
            <a:avLst/>
          </a:prstGeom>
          <a:solidFill>
            <a:srgbClr val="D34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2C905D1-1976-C7A7-590F-7D464B63174C}"/>
              </a:ext>
            </a:extLst>
          </p:cNvPr>
          <p:cNvSpPr/>
          <p:nvPr userDrawn="1"/>
        </p:nvSpPr>
        <p:spPr>
          <a:xfrm>
            <a:off x="1692082" y="3198414"/>
            <a:ext cx="275897" cy="245798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F6E65E0-AE2A-AAF7-929F-878FDB36F939}"/>
              </a:ext>
            </a:extLst>
          </p:cNvPr>
          <p:cNvSpPr txBox="1"/>
          <p:nvPr userDrawn="1"/>
        </p:nvSpPr>
        <p:spPr>
          <a:xfrm>
            <a:off x="1558344" y="3470719"/>
            <a:ext cx="100120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#88BA00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E3C5C3A-7B79-FE7E-4C95-03B146EF63CE}"/>
              </a:ext>
            </a:extLst>
          </p:cNvPr>
          <p:cNvSpPr/>
          <p:nvPr userDrawn="1"/>
        </p:nvSpPr>
        <p:spPr>
          <a:xfrm rot="16200000">
            <a:off x="426122" y="3792360"/>
            <a:ext cx="245797" cy="275899"/>
          </a:xfrm>
          <a:prstGeom prst="rect">
            <a:avLst/>
          </a:prstGeom>
          <a:solidFill>
            <a:srgbClr val="934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043E0E4-22C5-BDBE-B662-D2E539438B8A}"/>
              </a:ext>
            </a:extLst>
          </p:cNvPr>
          <p:cNvSpPr/>
          <p:nvPr userDrawn="1"/>
        </p:nvSpPr>
        <p:spPr>
          <a:xfrm>
            <a:off x="2443973" y="3807411"/>
            <a:ext cx="275897" cy="245798"/>
          </a:xfrm>
          <a:prstGeom prst="rect">
            <a:avLst/>
          </a:prstGeom>
          <a:solidFill>
            <a:srgbClr val="E18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9D7D4CE-9410-F50D-14BC-FD35C3AA9E30}"/>
              </a:ext>
            </a:extLst>
          </p:cNvPr>
          <p:cNvSpPr txBox="1"/>
          <p:nvPr userDrawn="1"/>
        </p:nvSpPr>
        <p:spPr>
          <a:xfrm>
            <a:off x="2316666" y="4078794"/>
            <a:ext cx="100120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#E18332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14CD594-3F2E-8712-9AA6-FB70B7D94317}"/>
              </a:ext>
            </a:extLst>
          </p:cNvPr>
          <p:cNvSpPr txBox="1"/>
          <p:nvPr userDrawn="1"/>
        </p:nvSpPr>
        <p:spPr>
          <a:xfrm>
            <a:off x="2294187" y="3470719"/>
            <a:ext cx="1001204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/>
              <a:t>#8D6E59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B1E10008-592A-2374-E6DC-72C295AFE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19209" b="6673"/>
          <a:stretch/>
        </p:blipFill>
        <p:spPr>
          <a:xfrm>
            <a:off x="6549001" y="1268585"/>
            <a:ext cx="5586842" cy="13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87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bulle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589" y="270861"/>
            <a:ext cx="8865017" cy="67538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411022-70AA-4249-87BE-62B1FB1E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89" y="2578708"/>
            <a:ext cx="4797348" cy="340987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933937-D526-39D3-2E4F-25D59D0B6F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78637" y="2569029"/>
            <a:ext cx="5159928" cy="340987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FA1CD20-ECA4-3002-0A6B-ED7734285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5377" y="1532051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7A604D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6734F-1F25-2206-CE5E-427A51061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589" y="1514634"/>
            <a:ext cx="479734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7A604D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783128AE-58B8-7085-F57C-AB98DF58D113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5"/>
          <a:srcRect t="76875"/>
          <a:stretch/>
        </p:blipFill>
        <p:spPr>
          <a:xfrm rot="5400000">
            <a:off x="4037280" y="3806558"/>
            <a:ext cx="3825013" cy="45719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5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 text graphic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5132DD1-6B33-4309-82A8-752481CA67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06707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5132DD1-6B33-4309-82A8-752481CA6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67B8A56-E4BB-41C5-971B-EA9557624D5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7811" y="6507849"/>
            <a:ext cx="7363977" cy="2890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1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8751137-A964-4A57-9A4A-680957F99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589" y="301808"/>
            <a:ext cx="8906802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C5520E-1159-6C32-5738-E98CB1A35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10" y="3374972"/>
            <a:ext cx="11090131" cy="259357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16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4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F87929-4463-ACF6-A600-2F1F9D3AEE9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7810" y="1399812"/>
            <a:ext cx="11090131" cy="162602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18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16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4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2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925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hart blank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E1F5752-9C5B-79E7-70B7-618780D7D998}"/>
              </a:ext>
            </a:extLst>
          </p:cNvPr>
          <p:cNvGrpSpPr/>
          <p:nvPr userDrawn="1"/>
        </p:nvGrpSpPr>
        <p:grpSpPr>
          <a:xfrm>
            <a:off x="2795954" y="3494667"/>
            <a:ext cx="6547128" cy="1780502"/>
            <a:chOff x="2795954" y="3320509"/>
            <a:chExt cx="6540700" cy="195563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0F6F3D3-1D9F-4009-91D2-AD6A281F1E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95954" y="3331397"/>
              <a:ext cx="0" cy="194474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DB5D549-495F-4858-B322-93010E4861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36654" y="3320509"/>
              <a:ext cx="0" cy="1944745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52774F6-69CD-4B05-9AA2-D50CCFE57E31}"/>
              </a:ext>
            </a:extLst>
          </p:cNvPr>
          <p:cNvSpPr/>
          <p:nvPr userDrawn="1"/>
        </p:nvSpPr>
        <p:spPr>
          <a:xfrm>
            <a:off x="0" y="1139967"/>
            <a:ext cx="12192000" cy="1738327"/>
          </a:xfrm>
          <a:prstGeom prst="rect">
            <a:avLst/>
          </a:prstGeom>
          <a:solidFill>
            <a:srgbClr val="E5A3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8" name="Picture 7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08091AF0-A742-C6F5-FD53-3D0D2B9DF5EA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3"/>
          <a:srcRect t="76875"/>
          <a:stretch/>
        </p:blipFill>
        <p:spPr>
          <a:xfrm rot="5400000" flipV="1">
            <a:off x="4943406" y="2307862"/>
            <a:ext cx="2343661" cy="45719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5132DD1-6B33-4309-82A8-752481CA67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06707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5132DD1-6B33-4309-82A8-752481CA6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DF4BA91-A2A2-4736-95CB-1BD645CC23F2}"/>
              </a:ext>
            </a:extLst>
          </p:cNvPr>
          <p:cNvCxnSpPr>
            <a:cxnSpLocks/>
          </p:cNvCxnSpPr>
          <p:nvPr userDrawn="1"/>
        </p:nvCxnSpPr>
        <p:spPr>
          <a:xfrm>
            <a:off x="986729" y="4948280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DB510F7-909D-4B7F-B125-397D738514D0}"/>
              </a:ext>
            </a:extLst>
          </p:cNvPr>
          <p:cNvCxnSpPr>
            <a:cxnSpLocks/>
          </p:cNvCxnSpPr>
          <p:nvPr userDrawn="1"/>
        </p:nvCxnSpPr>
        <p:spPr>
          <a:xfrm flipH="1">
            <a:off x="2795954" y="3502552"/>
            <a:ext cx="6547128" cy="614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67B8A56-E4BB-41C5-971B-EA9557624D5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7811" y="6507849"/>
            <a:ext cx="7363977" cy="2890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1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8751137-A964-4A57-9A4A-680957F99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589" y="301808"/>
            <a:ext cx="8906802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B92207-A3E0-4D30-B754-7BD03F890EA2}"/>
              </a:ext>
            </a:extLst>
          </p:cNvPr>
          <p:cNvSpPr/>
          <p:nvPr userDrawn="1"/>
        </p:nvSpPr>
        <p:spPr>
          <a:xfrm>
            <a:off x="130839" y="5122546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1E0F9B-17A1-4742-BBEA-18FD4100958D}"/>
              </a:ext>
            </a:extLst>
          </p:cNvPr>
          <p:cNvSpPr/>
          <p:nvPr userDrawn="1"/>
        </p:nvSpPr>
        <p:spPr>
          <a:xfrm>
            <a:off x="4646324" y="2878247"/>
            <a:ext cx="2846389" cy="1431131"/>
          </a:xfrm>
          <a:prstGeom prst="rect">
            <a:avLst/>
          </a:prstGeom>
          <a:solidFill>
            <a:srgbClr val="008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2BF3A96-C10D-481B-B7D7-7378A143A0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0339" y="3041245"/>
            <a:ext cx="2578359" cy="1112509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DF5748C-833B-4C7D-A7FD-C83C6CBED9B5}"/>
              </a:ext>
            </a:extLst>
          </p:cNvPr>
          <p:cNvSpPr/>
          <p:nvPr userDrawn="1"/>
        </p:nvSpPr>
        <p:spPr>
          <a:xfrm>
            <a:off x="1283676" y="3840258"/>
            <a:ext cx="3024554" cy="961292"/>
          </a:xfrm>
          <a:prstGeom prst="rect">
            <a:avLst/>
          </a:prstGeom>
          <a:solidFill>
            <a:srgbClr val="27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6F43AF7-9766-4038-BF82-554F2B07497D}"/>
              </a:ext>
            </a:extLst>
          </p:cNvPr>
          <p:cNvSpPr/>
          <p:nvPr userDrawn="1"/>
        </p:nvSpPr>
        <p:spPr>
          <a:xfrm>
            <a:off x="1940063" y="5122546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973B15DC-252E-4A5A-BF03-D27EDB410F4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442513" y="3893626"/>
            <a:ext cx="2706881" cy="813418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8E157A5-F1FB-4A99-9B17-594E2875C801}"/>
              </a:ext>
            </a:extLst>
          </p:cNvPr>
          <p:cNvCxnSpPr>
            <a:cxnSpLocks/>
          </p:cNvCxnSpPr>
          <p:nvPr userDrawn="1"/>
        </p:nvCxnSpPr>
        <p:spPr>
          <a:xfrm flipH="1">
            <a:off x="986729" y="4948280"/>
            <a:ext cx="361113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A69A6C8-BBBA-4A5A-BD8E-4F2863C7A10B}"/>
              </a:ext>
            </a:extLst>
          </p:cNvPr>
          <p:cNvCxnSpPr>
            <a:cxnSpLocks/>
          </p:cNvCxnSpPr>
          <p:nvPr userDrawn="1"/>
        </p:nvCxnSpPr>
        <p:spPr>
          <a:xfrm>
            <a:off x="4597859" y="4948280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21CD03D-DAF3-4B68-9DAA-9279D235C59F}"/>
              </a:ext>
            </a:extLst>
          </p:cNvPr>
          <p:cNvSpPr/>
          <p:nvPr userDrawn="1"/>
        </p:nvSpPr>
        <p:spPr>
          <a:xfrm>
            <a:off x="3741969" y="5122546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6D2E2D0-8215-46A3-AD69-C5AFAEF00569}"/>
              </a:ext>
            </a:extLst>
          </p:cNvPr>
          <p:cNvCxnSpPr>
            <a:cxnSpLocks/>
          </p:cNvCxnSpPr>
          <p:nvPr userDrawn="1"/>
        </p:nvCxnSpPr>
        <p:spPr>
          <a:xfrm>
            <a:off x="7527429" y="4948280"/>
            <a:ext cx="0" cy="42279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30ED4439-13DE-479E-A463-246F49A524CB}"/>
              </a:ext>
            </a:extLst>
          </p:cNvPr>
          <p:cNvSpPr/>
          <p:nvPr userDrawn="1"/>
        </p:nvSpPr>
        <p:spPr>
          <a:xfrm>
            <a:off x="7824376" y="3841094"/>
            <a:ext cx="3024554" cy="961292"/>
          </a:xfrm>
          <a:prstGeom prst="rect">
            <a:avLst/>
          </a:prstGeom>
          <a:solidFill>
            <a:srgbClr val="27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EEDAD94D-E1FB-4D24-A8B3-449950C2AE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83213" y="3894462"/>
            <a:ext cx="2706881" cy="813418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9A90B50-AEC3-4FC8-980D-AF91F3CBB90E}"/>
              </a:ext>
            </a:extLst>
          </p:cNvPr>
          <p:cNvCxnSpPr>
            <a:cxnSpLocks/>
          </p:cNvCxnSpPr>
          <p:nvPr userDrawn="1"/>
        </p:nvCxnSpPr>
        <p:spPr>
          <a:xfrm flipH="1">
            <a:off x="7527429" y="4948280"/>
            <a:ext cx="361113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6006CEA-F0ED-4ED3-BF84-B157B5ADB00A}"/>
              </a:ext>
            </a:extLst>
          </p:cNvPr>
          <p:cNvCxnSpPr>
            <a:cxnSpLocks/>
          </p:cNvCxnSpPr>
          <p:nvPr userDrawn="1"/>
        </p:nvCxnSpPr>
        <p:spPr>
          <a:xfrm>
            <a:off x="11138559" y="4948280"/>
            <a:ext cx="0" cy="422796"/>
          </a:xfrm>
          <a:prstGeom prst="line">
            <a:avLst/>
          </a:prstGeom>
          <a:ln w="19050">
            <a:solidFill>
              <a:srgbClr val="3954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4D6692E-90E4-F1BB-44FE-F0C706834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11" y="1227808"/>
            <a:ext cx="5501657" cy="14529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7548FE2-D97B-A78D-65F9-9BD434298E7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337562" y="1216166"/>
            <a:ext cx="5501657" cy="14529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A75C58-3AE4-FA0B-6EF4-C474D5C724F4}"/>
              </a:ext>
            </a:extLst>
          </p:cNvPr>
          <p:cNvSpPr/>
          <p:nvPr userDrawn="1"/>
        </p:nvSpPr>
        <p:spPr>
          <a:xfrm>
            <a:off x="6705099" y="5126901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33187A-741D-D6FE-318C-00BF1E1068DA}"/>
              </a:ext>
            </a:extLst>
          </p:cNvPr>
          <p:cNvSpPr/>
          <p:nvPr userDrawn="1"/>
        </p:nvSpPr>
        <p:spPr>
          <a:xfrm>
            <a:off x="8514323" y="5126901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51C3D4-FA27-6859-0738-157F9DC7F0B6}"/>
              </a:ext>
            </a:extLst>
          </p:cNvPr>
          <p:cNvSpPr/>
          <p:nvPr userDrawn="1"/>
        </p:nvSpPr>
        <p:spPr>
          <a:xfrm>
            <a:off x="10316229" y="5126901"/>
            <a:ext cx="1711780" cy="961292"/>
          </a:xfrm>
          <a:prstGeom prst="rect">
            <a:avLst/>
          </a:prstGeom>
          <a:solidFill>
            <a:srgbClr val="C4E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1600">
              <a:latin typeface="+mj-lt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4A1895D-6964-75EF-3157-495986B8E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5659" y="5196483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07B831A-A902-056B-0B33-1FBD39CB12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1162" y="5196483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427F256-EF5C-9ED1-AEF7-72E891E058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6789" y="5196483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41CC2F6-0C8E-57F8-C88E-E82AB07BF3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89919" y="5200838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92572BD-2688-AFF7-04C3-8B712550B6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75422" y="5200838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E07D739-7491-9A54-1373-E4EF33C893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01049" y="5200838"/>
            <a:ext cx="1542141" cy="813418"/>
          </a:xfrm>
          <a:prstGeom prst="rect">
            <a:avLst/>
          </a:prstGeom>
          <a:solidFill>
            <a:srgbClr val="C4E3EF"/>
          </a:solidFill>
        </p:spPr>
        <p:txBody>
          <a:bodyPr numCol="1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51433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PPER HEAD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C4EB0B0-4B5A-4A01-B39D-054EF901C6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75563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C4EB0B0-4B5A-4A01-B39D-054EF901C6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12" y="1991876"/>
            <a:ext cx="10580687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rgbClr val="7A604D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pic>
        <p:nvPicPr>
          <p:cNvPr id="7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DA9890C2-0B4A-67D7-ACF5-0C04FDCDB8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9" r="5438" b="67675"/>
          <a:stretch/>
        </p:blipFill>
        <p:spPr bwMode="auto">
          <a:xfrm>
            <a:off x="0" y="0"/>
            <a:ext cx="12192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1F6E0F3-B299-F491-354D-8E509149DE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34950"/>
            <a:ext cx="321468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1D605FB7-35A4-3A3E-11C3-F7AE9838A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6875"/>
          <a:stretch/>
        </p:blipFill>
        <p:spPr>
          <a:xfrm>
            <a:off x="0" y="1657350"/>
            <a:ext cx="12212638" cy="46038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7A480A-8348-5647-DC92-B3A43A7688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9361283" y="782766"/>
            <a:ext cx="2174011" cy="609911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rgbClr val="332E29"/>
            </a:outerShdw>
            <a:softEdge rad="0"/>
          </a:effectLst>
        </p:spPr>
      </p:pic>
      <p:pic>
        <p:nvPicPr>
          <p:cNvPr id="11" name="Picture 10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1C3C86D9-0D22-6D83-9950-65FEBB19F884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76875"/>
          <a:stretch/>
        </p:blipFill>
        <p:spPr>
          <a:xfrm>
            <a:off x="773113" y="2757488"/>
            <a:ext cx="8588170" cy="45719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3BFAF9-91B8-0B0A-2D42-89B62754C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113" y="3141465"/>
            <a:ext cx="10580687" cy="284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6917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PPER HEAD Titl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C4EB0B0-4B5A-4A01-B39D-054EF901C6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75563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C4EB0B0-4B5A-4A01-B39D-054EF901C6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62" y="1871665"/>
            <a:ext cx="11179764" cy="590553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rgbClr val="934E15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pic>
        <p:nvPicPr>
          <p:cNvPr id="7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DA9890C2-0B4A-67D7-ACF5-0C04FDCDB8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9" r="5438" b="67675"/>
          <a:stretch/>
        </p:blipFill>
        <p:spPr bwMode="auto">
          <a:xfrm>
            <a:off x="0" y="0"/>
            <a:ext cx="12192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1F6E0F3-B299-F491-354D-8E509149DE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34950"/>
            <a:ext cx="321468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1D605FB7-35A4-3A3E-11C3-F7AE9838A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6875"/>
          <a:stretch/>
        </p:blipFill>
        <p:spPr>
          <a:xfrm>
            <a:off x="0" y="1657350"/>
            <a:ext cx="12212638" cy="46038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7A480A-8348-5647-DC92-B3A43A7688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9361283" y="782766"/>
            <a:ext cx="2174011" cy="609911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rgbClr val="332E29"/>
            </a:outerShdw>
            <a:softEdge rad="0"/>
          </a:effectLst>
        </p:spPr>
      </p:pic>
      <p:pic>
        <p:nvPicPr>
          <p:cNvPr id="11" name="Picture 10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1C3C86D9-0D22-6D83-9950-65FEBB19F884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76875"/>
          <a:stretch/>
        </p:blipFill>
        <p:spPr>
          <a:xfrm rot="5400000" flipV="1">
            <a:off x="4586711" y="4857132"/>
            <a:ext cx="2919701" cy="45719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3BFAF9-91B8-0B0A-2D42-89B62754C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62" y="3420141"/>
            <a:ext cx="4797347" cy="284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D1E410-DBC5-596C-E05D-A295B5FCD00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621542" y="3420141"/>
            <a:ext cx="5183188" cy="284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E11345D-7A99-8867-1FEC-3D392CB087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1542" y="2514472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7A604D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BB7BE-C9DD-1F27-887A-41C05FF483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562" y="2514472"/>
            <a:ext cx="479734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7A604D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0807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23C1FB-B71D-4B41-87C5-4DE6B7000D10}"/>
              </a:ext>
            </a:extLst>
          </p:cNvPr>
          <p:cNvSpPr/>
          <p:nvPr userDrawn="1"/>
        </p:nvSpPr>
        <p:spPr>
          <a:xfrm rot="5400000">
            <a:off x="7976290" y="2653387"/>
            <a:ext cx="6899563" cy="15096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8831" dist="38100" dir="5400000" sx="99255" sy="99255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4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7DAB67A5-52B5-E761-190F-3F552E8F29D6}"/>
              </a:ext>
            </a:extLst>
          </p:cNvPr>
          <p:cNvPicPr preferRelativeResize="0">
            <a:picLocks noChangeArrowheads="1"/>
          </p:cNvPicPr>
          <p:nvPr userDrawn="1"/>
        </p:nvPicPr>
        <p:blipFill rotWithShape="1">
          <a:blip r:embed="rId3"/>
          <a:srcRect l="22753" t="31085" r="43531" b="58009"/>
          <a:stretch/>
        </p:blipFill>
        <p:spPr bwMode="auto">
          <a:xfrm rot="5400000">
            <a:off x="7994783" y="2643689"/>
            <a:ext cx="6903720" cy="1512896"/>
          </a:xfrm>
          <a:prstGeom prst="rect">
            <a:avLst/>
          </a:prstGeom>
          <a:solidFill>
            <a:srgbClr val="7059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3C39D67-BBE6-4ABD-AC6C-64B022DEB0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43608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3C39D67-BBE6-4ABD-AC6C-64B022DEB0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11DAB44-3933-4383-A7E8-C2260715D422}"/>
              </a:ext>
            </a:extLst>
          </p:cNvPr>
          <p:cNvSpPr/>
          <p:nvPr userDrawn="1"/>
        </p:nvSpPr>
        <p:spPr>
          <a:xfrm>
            <a:off x="0" y="-41565"/>
            <a:ext cx="10658008" cy="6903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6771AEE-C76D-499A-99C6-64134E39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883619" y="2119722"/>
            <a:ext cx="4801809" cy="996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58780453-E26A-83FB-0E4C-995A0DB74441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6"/>
          <a:srcRect t="76875"/>
          <a:stretch/>
        </p:blipFill>
        <p:spPr>
          <a:xfrm rot="5400000">
            <a:off x="7223853" y="3380958"/>
            <a:ext cx="6899563" cy="50820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2E15CDE-441C-1A26-80F0-2248A9D844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22032" y="5847941"/>
            <a:ext cx="1413162" cy="5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B4C645-301D-7E54-AB7D-DBFCD9362E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33857" y="4404016"/>
            <a:ext cx="3270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888420E-A35D-2CFE-2B8E-3923F03E2346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126622" y="6469862"/>
            <a:ext cx="477866" cy="3593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545FE2-DEF4-4BC2-9058-BF1DA4AEB4E3}" type="slidenum">
              <a:rPr lang="en-US" smtClean="0">
                <a:solidFill>
                  <a:schemeClr val="tx1"/>
                </a:solidFill>
              </a:rPr>
              <a:pPr/>
              <a:t>‹Nº›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0F564E-E6D2-7B57-0167-4F8424CCE1A6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5400000">
            <a:off x="5792103" y="1998866"/>
            <a:ext cx="6396825" cy="2842477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+mj-lt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+mj-lt"/>
                <a:cs typeface="Arial" panose="020B0604020202020204" pitchFamily="34" charset="0"/>
              </a:defRPr>
            </a:lvl4pPr>
            <a:lvl5pPr marL="1139825" indent="-225425">
              <a:buClr>
                <a:srgbClr val="BB5D00"/>
              </a:buClr>
              <a:buFont typeface="Arial" panose="020B0604020202020204" pitchFamily="34" charset="0"/>
              <a:buChar char="–"/>
              <a:defRPr sz="16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979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-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08282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484" y="311508"/>
            <a:ext cx="9680953" cy="532804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484" y="1519518"/>
            <a:ext cx="10572316" cy="446442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buSzPct val="11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indent="-285750">
              <a:buClr>
                <a:srgbClr val="BB5D00"/>
              </a:buClr>
              <a:buFont typeface="Arial" panose="020B0604020202020204" pitchFamily="34" charset="0"/>
              <a:buChar char="‒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227013"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BB5D00"/>
              </a:buClr>
              <a:buSzPct val="95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buClr>
                <a:srgbClr val="BB5D00"/>
              </a:buClr>
              <a:defRPr lang="en-US" sz="16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marL="1139825" lvl="4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–"/>
            </a:pPr>
            <a:r>
              <a:rPr lang="en-US"/>
              <a:t>Fifth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C7805AE-83AC-40B4-88BE-27938D6B0A1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81483" y="778995"/>
            <a:ext cx="9680953" cy="311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AB2AEA-A29E-4142-80F2-FE4929AC6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217" y="6577563"/>
            <a:ext cx="1201783" cy="280437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898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BFFF-5C41-488E-91E5-2F03DCF630AC}" type="datetime1">
              <a:rPr lang="es-PE" smtClean="0"/>
              <a:t>27/08/2024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28374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AC184B6-8E5F-4DCD-82CC-5E3D357DA5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0652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AC184B6-8E5F-4DCD-82CC-5E3D357DA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0A69D-9160-5E4B-A5D8-01020EE0E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86348"/>
            <a:ext cx="6172200" cy="44747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4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28650" indent="-342900">
              <a:buClr>
                <a:srgbClr val="DF572A"/>
              </a:buClr>
              <a:defRPr lang="en-US" sz="22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804862" indent="-342900">
              <a:buClr>
                <a:srgbClr val="DF572A"/>
              </a:buClr>
              <a:buSzPct val="85000"/>
              <a:buFont typeface="Courier New" panose="02070309020205020404" pitchFamily="49" charset="0"/>
              <a:buChar char="o"/>
              <a:defRPr lang="en-US" sz="20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031875" indent="-342900">
              <a:buClr>
                <a:srgbClr val="DF572A"/>
              </a:buClr>
              <a:defRPr lang="en-US" sz="1800" b="0" i="0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>
              <a:buClr>
                <a:srgbClr val="DF572A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571500" lvl="1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‒"/>
            </a:pPr>
            <a:r>
              <a:rPr lang="en-US"/>
              <a:t>Second level</a:t>
            </a:r>
          </a:p>
          <a:p>
            <a:pPr marL="688975" lvl="2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  <a:p>
            <a:pPr marL="914400" lvl="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78420-F087-474C-9203-5D73EC4C8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86348"/>
            <a:ext cx="3932237" cy="4482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B0335-55AA-A44C-9C89-813457DB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784" y="6493998"/>
            <a:ext cx="2743200" cy="365125"/>
          </a:xfrm>
        </p:spPr>
        <p:txBody>
          <a:bodyPr>
            <a:noAutofit/>
          </a:bodyPr>
          <a:lstStyle>
            <a:lvl1pPr>
              <a:defRPr sz="9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29D9C-64D8-3841-9C54-079F29D47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998"/>
            <a:ext cx="4114800" cy="365125"/>
          </a:xfrm>
        </p:spPr>
        <p:txBody>
          <a:bodyPr>
            <a:noAutofit/>
          </a:bodyPr>
          <a:lstStyle>
            <a:lvl1pPr>
              <a:defRPr sz="9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6D1738A-1F8B-435C-9DC7-77F58418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84" y="365125"/>
            <a:ext cx="971896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BDC5CE-E51A-4EBE-8D25-4008ABD04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217" y="6577563"/>
            <a:ext cx="1201783" cy="280437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34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8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094874" y="1512278"/>
            <a:ext cx="10022305" cy="395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BA6027"/>
              </a:buClr>
              <a:defRPr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8975" indent="-349250" defTabSz="858838">
              <a:buClr>
                <a:srgbClr val="BA6027"/>
              </a:buCl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BA6027"/>
              </a:buCl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BA6027"/>
              </a:buClr>
              <a:defRPr/>
            </a:lvl4pPr>
            <a:lvl5pPr>
              <a:buClr>
                <a:srgbClr val="00BBB3"/>
              </a:buClr>
              <a:defRPr/>
            </a:lvl5pPr>
          </a:lstStyle>
          <a:p>
            <a:pPr lvl="0"/>
            <a:r>
              <a:rPr lang="en-US"/>
              <a:t>Edit Master text styles Arial font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2EDF2030-D1AD-4704-9272-4F8F08E09A9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22517" y="6549050"/>
            <a:ext cx="530087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50" b="1" kern="1200" smtClean="0">
                <a:solidFill>
                  <a:srgbClr val="0B3C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850CF50-FD6C-4C9E-A40A-CF67800DC607}" type="slidenum">
              <a:rPr lang="en-US" b="0" smtClean="0">
                <a:solidFill>
                  <a:schemeClr val="tx1"/>
                </a:solidFill>
              </a:rPr>
              <a:pPr>
                <a:defRPr/>
              </a:pPr>
              <a:t>‹Nº›</a:t>
            </a:fld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A0F2D176-A80E-45E1-8906-346CD5388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0772" y="203943"/>
            <a:ext cx="7515031" cy="6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Arial Bold</a:t>
            </a:r>
          </a:p>
        </p:txBody>
      </p:sp>
    </p:spTree>
    <p:extLst>
      <p:ext uri="{BB962C8B-B14F-4D97-AF65-F5344CB8AC3E}">
        <p14:creationId xmlns:p14="http://schemas.microsoft.com/office/powerpoint/2010/main" val="310648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C4EB0B0-4B5A-4A01-B39D-054EF901C6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75563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C4EB0B0-4B5A-4A01-B39D-054EF901C6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A47CEBF-087B-D242-8BA7-ECC91B1B9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484" y="407559"/>
            <a:ext cx="9680953" cy="6075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B130FC-0902-442F-B27E-E0E0C3A9D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217" y="6577563"/>
            <a:ext cx="1201783" cy="280437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61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380EFA-D767-4D4D-9B5D-AEA78FF9A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0217" y="6577563"/>
            <a:ext cx="1201783" cy="280437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07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6"/>
          <p:cNvSpPr txBox="1">
            <a:spLocks noGrp="1"/>
          </p:cNvSpPr>
          <p:nvPr>
            <p:ph type="title"/>
          </p:nvPr>
        </p:nvSpPr>
        <p:spPr>
          <a:xfrm>
            <a:off x="396240" y="80170"/>
            <a:ext cx="7620000" cy="854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B5D00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B5D00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5D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36"/>
          <p:cNvSpPr txBox="1">
            <a:spLocks noGrp="1"/>
          </p:cNvSpPr>
          <p:nvPr>
            <p:ph type="sldNum" idx="12"/>
          </p:nvPr>
        </p:nvSpPr>
        <p:spPr>
          <a:xfrm>
            <a:off x="11627935" y="6470652"/>
            <a:ext cx="5482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01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9DE42-AA5C-4959-A9CA-C8E4E08F8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7AE5FB-9A45-44D4-B4EC-9952B5268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6C4F58-B2E3-44CA-A1EC-F2473893A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82B-F3BE-4305-A0DD-CA0688122B3D}" type="datetime1">
              <a:rPr lang="es-CL" smtClean="0"/>
              <a:t>27-08-2024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41390E-FC07-4AB8-B262-3D220871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47F7B8-4CCB-4381-B03A-46434E14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22E8-E424-40DC-9551-26E2C46A7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6010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bullet_right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12192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3795" y="6577563"/>
            <a:ext cx="1428205" cy="2804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05" y="1519520"/>
            <a:ext cx="10979484" cy="4464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2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36538" algn="l" defTabSz="914400" rtl="0" eaLnBrk="1" latinLnBrk="0" hangingPunct="1">
              <a:lnSpc>
                <a:spcPct val="90000"/>
              </a:lnSpc>
              <a:buClr>
                <a:srgbClr val="BB5D00"/>
              </a:buClr>
              <a:buFont typeface="Arial" panose="020B0604020202020204" pitchFamily="34" charset="0"/>
              <a:buChar char="‒"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27013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16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5425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14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39825" indent="-225425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2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9526DF-BAB6-419A-876A-FD8126AB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8" y="365127"/>
            <a:ext cx="9608992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2703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0DF61BF-553F-49FC-BF5B-6481694E5B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0DF61BF-553F-49FC-BF5B-6481694E5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12192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9909" y="6577563"/>
            <a:ext cx="1312092" cy="2804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02" y="1530037"/>
            <a:ext cx="11147780" cy="47540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2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36538" algn="l" defTabSz="914400" rtl="0" eaLnBrk="1" latinLnBrk="0" hangingPunct="1">
              <a:lnSpc>
                <a:spcPct val="90000"/>
              </a:lnSpc>
              <a:buClr>
                <a:srgbClr val="BB5D00"/>
              </a:buClr>
              <a:buFont typeface="Arial" panose="020B0604020202020204" pitchFamily="34" charset="0"/>
              <a:buChar char="‒"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25425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16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5425">
              <a:buClr>
                <a:srgbClr val="DF572A"/>
              </a:buClr>
              <a:defRPr lang="en-US" sz="1400" b="0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39825" indent="-225425">
              <a:buClr>
                <a:srgbClr val="DF572A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914400" marR="0" lvl="3" indent="-2254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B5D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lvl="2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BE33A4-D3A3-48E7-9067-1C152E692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802" y="311508"/>
            <a:ext cx="9677669" cy="532804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85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Arial Bold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162A48E-9D5A-4F40-9C47-CF37F22CA94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445800" y="778996"/>
            <a:ext cx="9677669" cy="311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3974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02F7E14-F9CD-4D03-B41A-33F3FEAD42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02F7E14-F9CD-4D03-B41A-33F3FEAD42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491C27-2F53-EE42-B78B-37814FC58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32051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BB5D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34AEA-C535-3C48-B0FB-9E5740413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355963"/>
            <a:ext cx="5183188" cy="3684588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2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8650" indent="-342900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3275" indent="-342900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16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31875" indent="-342900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14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2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marL="231775" lvl="0" indent="-231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517525" lvl="1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‒"/>
            </a:pPr>
            <a:r>
              <a:rPr lang="en-US"/>
              <a:t>Second level</a:t>
            </a:r>
          </a:p>
          <a:p>
            <a:pPr marL="684213" lvl="2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  <a:p>
            <a:pPr marL="858838" lvl="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63FB4CB-CF24-374A-A9FB-91654E21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8" y="347461"/>
            <a:ext cx="9584361" cy="705531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A52495-7B77-4DB9-8E3F-9495782DB1C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12192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A599D75-BE60-4D23-8C36-E6583876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7018" y="6577563"/>
            <a:ext cx="1404983" cy="2804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C69C6DC-6153-4195-B4E8-81A149B73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87" y="1504955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BB5D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BA675432-1578-4F06-A50A-43FE8D5E65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87" y="2328867"/>
            <a:ext cx="5183188" cy="368458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rgbClr val="BB5D00"/>
              </a:buClr>
              <a:defRPr sz="2000"/>
            </a:lvl1pPr>
            <a:lvl2pPr marL="517525" indent="-231775">
              <a:buClr>
                <a:srgbClr val="BB5D00"/>
              </a:buClr>
              <a:defRPr sz="1800"/>
            </a:lvl2pPr>
            <a:lvl3pPr marL="684213" indent="-223838">
              <a:buClr>
                <a:srgbClr val="BB5D00"/>
              </a:buClr>
              <a:defRPr sz="1600"/>
            </a:lvl3pPr>
            <a:lvl4pPr marL="858838" indent="-169863">
              <a:buClr>
                <a:srgbClr val="BB5D00"/>
              </a:buClr>
              <a:defRPr sz="1400"/>
            </a:lvl4pPr>
            <a:lvl5pPr>
              <a:buClr>
                <a:srgbClr val="DF572A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8496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BA501-4333-4986-BE00-939DFECC1912}" type="datetime1">
              <a:rPr lang="es-PE" smtClean="0"/>
              <a:t>27/08/2024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499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D86C-0137-4205-B861-67B8FAFEBCF7}" type="datetime1">
              <a:rPr lang="es-PE" smtClean="0"/>
              <a:t>27/08/2024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8549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946B1-911C-441B-8081-38B46F10A919}" type="datetime1">
              <a:rPr lang="es-PE" smtClean="0"/>
              <a:t>27/08/2024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020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5F7C-2A0A-4972-A64D-FEAFB4F8BE22}" type="datetime1">
              <a:rPr lang="es-PE" smtClean="0"/>
              <a:t>27/08/2024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001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15FA-7E8C-4BE7-A30C-2088C6D43BBC}" type="datetime1">
              <a:rPr lang="es-PE" smtClean="0"/>
              <a:t>27/08/2024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136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0F82-4BAC-4AC1-8470-AB8B625BDDFC}" type="datetime1">
              <a:rPr lang="es-PE" smtClean="0"/>
              <a:t>27/08/2024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8259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image" Target="../media/image6.jpe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Relationship Id="rId30" Type="http://schemas.openxmlformats.org/officeDocument/2006/relationships/oleObject" Target="../embeddings/oleObject2.bin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E507B-1D26-4B40-A15E-F94160859307}" type="datetime1">
              <a:rPr lang="es-PE" smtClean="0"/>
              <a:t>27/08/2024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9B833-744C-354E-970E-09DDF1A70A85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F8A28D3-B0CF-ED82-721C-B2F30C9A68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4" y="-323197"/>
            <a:ext cx="2324206" cy="163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2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4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F4540544-B2EC-682E-70CB-ED2841E3EC0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9"/>
          <a:srcRect l="-1870" t="33636" r="42549" b="58009"/>
          <a:stretch/>
        </p:blipFill>
        <p:spPr bwMode="auto">
          <a:xfrm>
            <a:off x="0" y="0"/>
            <a:ext cx="12212638" cy="1165225"/>
          </a:xfrm>
          <a:prstGeom prst="rect">
            <a:avLst/>
          </a:prstGeom>
          <a:solidFill>
            <a:srgbClr val="7059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33C3C15-431A-4959-8649-43AA52F846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3244066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592" imgH="595" progId="TCLayout.ActiveDocument.1">
                  <p:embed/>
                </p:oleObj>
              </mc:Choice>
              <mc:Fallback>
                <p:oleObj name="think-cell Slide" r:id="rId30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33C3C15-431A-4959-8649-43AA52F84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2C2B-A5A0-C04D-9DA5-74DC61FF2DA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523589" y="6493998"/>
            <a:ext cx="300239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3D4F-DAE9-EC46-99AC-2115C96A986A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4939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4AD2E87-F416-4650-863C-8B826391AD7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3589" y="270861"/>
            <a:ext cx="869153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A8757-5FEC-47BA-A12B-15160D7A32B2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3589" y="1514479"/>
            <a:ext cx="10774795" cy="4662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01FB32A-195F-447B-93AB-5EBC804B0022}"/>
              </a:ext>
            </a:extLst>
          </p:cNvPr>
          <p:cNvSpPr txBox="1">
            <a:spLocks/>
          </p:cNvSpPr>
          <p:nvPr userDrawn="1"/>
        </p:nvSpPr>
        <p:spPr>
          <a:xfrm>
            <a:off x="11837715" y="6591102"/>
            <a:ext cx="372391" cy="2680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A545FE2-DEF4-4BC2-9058-BF1DA4AEB4E3}" type="slidenum">
              <a:rPr lang="en-US" smtClean="0">
                <a:solidFill>
                  <a:schemeClr val="tx1"/>
                </a:solidFill>
              </a:rPr>
              <a:pPr algn="r"/>
              <a:t>‹Nº›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36B7674-75E0-A7A2-8762-2F15245D62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100" y="381000"/>
            <a:ext cx="14970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366DFF-EFC5-93F1-488F-F1F17F7ADC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58738"/>
            <a:ext cx="3270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C2AA732A-0401-177F-646E-7A12D6CF0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/>
          <a:srcRect t="76875"/>
          <a:stretch/>
        </p:blipFill>
        <p:spPr>
          <a:xfrm>
            <a:off x="0" y="1135063"/>
            <a:ext cx="12212638" cy="46037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521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000"/>
        </a:spcBef>
        <a:buClr>
          <a:srgbClr val="BB5D00"/>
        </a:buClr>
        <a:buSzPct val="110000"/>
        <a:buFont typeface="Arial" panose="020B0604020202020204" pitchFamily="34" charset="0"/>
        <a:buChar char="•"/>
        <a:defRPr lang="en-US" sz="2400" b="0" i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2865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BB5D00"/>
        </a:buClr>
        <a:buFont typeface="Arial" panose="020B0604020202020204" pitchFamily="34" charset="0"/>
        <a:buChar char="‒"/>
        <a:defRPr lang="en-US" sz="2200" b="0" i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804862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BB5D00"/>
        </a:buClr>
        <a:buSzPct val="80000"/>
        <a:buFont typeface="Courier New" panose="02070309020205020404" pitchFamily="49" charset="0"/>
        <a:buChar char="o"/>
        <a:defRPr lang="en-US" sz="2000" b="0" i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1027113" indent="-338138" algn="l" defTabSz="914400" rtl="0" eaLnBrk="1" latinLnBrk="0" hangingPunct="1">
        <a:lnSpc>
          <a:spcPct val="90000"/>
        </a:lnSpc>
        <a:spcBef>
          <a:spcPts val="500"/>
        </a:spcBef>
        <a:buClr>
          <a:srgbClr val="BB5D00"/>
        </a:buClr>
        <a:buSzPct val="90000"/>
        <a:buFont typeface="Arial" panose="020B0604020202020204" pitchFamily="34" charset="0"/>
        <a:buChar char="•"/>
        <a:defRPr lang="en-US" sz="1800" b="0" i="0" kern="1200" dirty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1254125" indent="-339725" algn="l" defTabSz="914400" rtl="0" eaLnBrk="1" latinLnBrk="0" hangingPunct="1">
        <a:lnSpc>
          <a:spcPct val="90000"/>
        </a:lnSpc>
        <a:spcBef>
          <a:spcPts val="500"/>
        </a:spcBef>
        <a:buClr>
          <a:srgbClr val="BB5D00"/>
        </a:buClr>
        <a:buFont typeface="Arial" panose="020B0604020202020204" pitchFamily="34" charset="0"/>
        <a:buChar char="–"/>
        <a:defRPr lang="en-US" sz="1600" b="0" i="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E916B8-948A-5D4E-8C97-5CABB861E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51" t="4042" r="14958" b="38164"/>
          <a:stretch/>
        </p:blipFill>
        <p:spPr>
          <a:xfrm>
            <a:off x="1493" y="0"/>
            <a:ext cx="12190507" cy="685800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E953DA9-4765-E443-9ACC-0FA5B5312016}"/>
              </a:ext>
            </a:extLst>
          </p:cNvPr>
          <p:cNvSpPr/>
          <p:nvPr/>
        </p:nvSpPr>
        <p:spPr>
          <a:xfrm>
            <a:off x="2309972" y="2108182"/>
            <a:ext cx="7572056" cy="2965421"/>
          </a:xfrm>
          <a:prstGeom prst="rect">
            <a:avLst/>
          </a:prstGeom>
        </p:spPr>
        <p:txBody>
          <a:bodyPr wrap="square" lIns="193543" tIns="96771" rIns="193543" bIns="96771" anchor="t">
            <a:spAutoFit/>
          </a:bodyPr>
          <a:lstStyle/>
          <a:p>
            <a:pPr algn="ctr"/>
            <a:r>
              <a:rPr lang="es-PE" sz="4500" b="1" dirty="0">
                <a:solidFill>
                  <a:schemeClr val="bg1"/>
                </a:solidFill>
                <a:latin typeface="Calibri"/>
                <a:cs typeface="Calibri"/>
              </a:rPr>
              <a:t>ENERGIAS ALTERNATIVAS EN CERRO VERDE Y SU IMPLEMENTACIÓN EN FREEPORT-MCMORAN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67" y="187643"/>
            <a:ext cx="1169679" cy="96834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6653B13-B6EA-42AB-9C1F-90F5823D0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44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7BA2EF-0C12-8803-383B-BCF7CEE0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10</a:t>
            </a:fld>
            <a:endParaRPr lang="es-PE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02560B9-ACD5-51EA-A01C-66522C64F78C}"/>
              </a:ext>
            </a:extLst>
          </p:cNvPr>
          <p:cNvSpPr/>
          <p:nvPr/>
        </p:nvSpPr>
        <p:spPr>
          <a:xfrm>
            <a:off x="747" y="-9632"/>
            <a:ext cx="12190507" cy="962776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9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819378-4E52-5B58-928C-E09F6752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56" y="0"/>
            <a:ext cx="1752955" cy="9860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9F7B59-E953-803D-8A99-10CAF2A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71" y="192677"/>
            <a:ext cx="11306011" cy="558157"/>
          </a:xfrm>
        </p:spPr>
        <p:txBody>
          <a:bodyPr>
            <a:noAutofit/>
          </a:bodyPr>
          <a:lstStyle/>
          <a:p>
            <a:br>
              <a:rPr lang="es-PE" sz="3500" b="1" strike="sngStrike">
                <a:solidFill>
                  <a:schemeClr val="bg1"/>
                </a:solidFill>
                <a:latin typeface="+mn-lt"/>
              </a:rPr>
            </a:br>
            <a:r>
              <a:rPr lang="es-PE" sz="3500" b="1">
                <a:solidFill>
                  <a:schemeClr val="bg1"/>
                </a:solidFill>
                <a:latin typeface="+mn-lt"/>
              </a:rPr>
              <a:t>Sistema de Gestión de la Energía de Cerro Verde</a:t>
            </a:r>
            <a:br>
              <a:rPr lang="es-PE" sz="3500" b="1">
                <a:solidFill>
                  <a:schemeClr val="bg1"/>
                </a:solidFill>
                <a:latin typeface="+mn-lt"/>
              </a:rPr>
            </a:br>
            <a:endParaRPr lang="es-PE" sz="35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D239EAB-BD1E-1E53-31CE-20C19E6D5D2A}"/>
              </a:ext>
            </a:extLst>
          </p:cNvPr>
          <p:cNvSpPr/>
          <p:nvPr/>
        </p:nvSpPr>
        <p:spPr>
          <a:xfrm>
            <a:off x="6093694" y="3068257"/>
            <a:ext cx="3131066" cy="2596716"/>
          </a:xfrm>
          <a:prstGeom prst="ellipse">
            <a:avLst/>
          </a:prstGeom>
          <a:solidFill>
            <a:srgbClr val="FF69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300" b="1">
                <a:latin typeface="+mj-lt"/>
              </a:rPr>
              <a:t>Medición de la huella de carbono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D7DA7766-9BAF-36D2-A971-631AA403C0CA}"/>
              </a:ext>
            </a:extLst>
          </p:cNvPr>
          <p:cNvSpPr/>
          <p:nvPr/>
        </p:nvSpPr>
        <p:spPr>
          <a:xfrm>
            <a:off x="8731360" y="1880773"/>
            <a:ext cx="3131066" cy="2671611"/>
          </a:xfrm>
          <a:prstGeom prst="ellipse">
            <a:avLst/>
          </a:prstGeom>
          <a:solidFill>
            <a:schemeClr val="accent5">
              <a:alpha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300" b="1">
                <a:latin typeface="+mj-lt"/>
              </a:rPr>
              <a:t>Medición de intensidad de las emisiones de Gases de Efecto Invernadero (GEI)</a:t>
            </a:r>
            <a:endParaRPr lang="es-MX" sz="2300">
              <a:latin typeface="+mj-lt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F4221BCF-6C14-6585-E45E-8E46DE3406F1}"/>
              </a:ext>
            </a:extLst>
          </p:cNvPr>
          <p:cNvSpPr/>
          <p:nvPr/>
        </p:nvSpPr>
        <p:spPr>
          <a:xfrm>
            <a:off x="8595617" y="4093453"/>
            <a:ext cx="3131066" cy="2262897"/>
          </a:xfrm>
          <a:prstGeom prst="ellipse">
            <a:avLst/>
          </a:prstGeom>
          <a:solidFill>
            <a:schemeClr val="accent3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300" b="1">
                <a:latin typeface="+mj-lt"/>
              </a:rPr>
              <a:t>Promoción de iniciativas de descarbonización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405EC88-20AA-6EC3-A3E2-F112F3494868}"/>
              </a:ext>
            </a:extLst>
          </p:cNvPr>
          <p:cNvSpPr/>
          <p:nvPr/>
        </p:nvSpPr>
        <p:spPr>
          <a:xfrm>
            <a:off x="6263470" y="1302757"/>
            <a:ext cx="2961290" cy="2262897"/>
          </a:xfrm>
          <a:prstGeom prst="ellipse">
            <a:avLst/>
          </a:prstGeom>
          <a:solidFill>
            <a:schemeClr val="accent4">
              <a:alpha val="9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300" b="1">
                <a:latin typeface="+mj-lt"/>
              </a:rPr>
              <a:t>Implementación del Sistema de Gestión de la Energía</a:t>
            </a:r>
            <a:endParaRPr lang="es-MX" sz="2300" b="1">
              <a:latin typeface="+mj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218AAD4-91A1-62D4-BEDE-C2012533C693}"/>
              </a:ext>
            </a:extLst>
          </p:cNvPr>
          <p:cNvSpPr txBox="1"/>
          <p:nvPr/>
        </p:nvSpPr>
        <p:spPr>
          <a:xfrm>
            <a:off x="607439" y="2748441"/>
            <a:ext cx="532109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PE" sz="2200" dirty="0"/>
              <a:t>Cerro Verde viene implementando un Sistema de Gestión de la Energía que promueve iniciativas  de eficiencia energética, que contribuyen con la sostenibilidad y por ende con la acción climática.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F7B1193-94C5-A561-E909-0821982DED3B}"/>
              </a:ext>
            </a:extLst>
          </p:cNvPr>
          <p:cNvSpPr txBox="1"/>
          <p:nvPr/>
        </p:nvSpPr>
        <p:spPr>
          <a:xfrm>
            <a:off x="1710990" y="1795257"/>
            <a:ext cx="4065008" cy="43088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s-PE" sz="2200" b="1" dirty="0">
                <a:solidFill>
                  <a:schemeClr val="bg1"/>
                </a:solidFill>
              </a:rPr>
              <a:t>Eficiencia energética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B645A5-AE62-5C0F-056B-B487C94C21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267" b="49985"/>
          <a:stretch/>
        </p:blipFill>
        <p:spPr>
          <a:xfrm>
            <a:off x="411336" y="1447686"/>
            <a:ext cx="785191" cy="5882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4A976D2-C108-27E0-8D67-AA29DD10EAD0}"/>
              </a:ext>
            </a:extLst>
          </p:cNvPr>
          <p:cNvSpPr txBox="1"/>
          <p:nvPr/>
        </p:nvSpPr>
        <p:spPr>
          <a:xfrm>
            <a:off x="210236" y="1896410"/>
            <a:ext cx="125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800" b="1" dirty="0">
                <a:solidFill>
                  <a:srgbClr val="92D050"/>
                </a:solidFill>
              </a:rPr>
              <a:t>Reducción</a:t>
            </a:r>
          </a:p>
        </p:txBody>
      </p:sp>
    </p:spTree>
    <p:extLst>
      <p:ext uri="{BB962C8B-B14F-4D97-AF65-F5344CB8AC3E}">
        <p14:creationId xmlns:p14="http://schemas.microsoft.com/office/powerpoint/2010/main" val="19372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02560B9-ACD5-51EA-A01C-66522C64F78C}"/>
              </a:ext>
            </a:extLst>
          </p:cNvPr>
          <p:cNvSpPr/>
          <p:nvPr/>
        </p:nvSpPr>
        <p:spPr>
          <a:xfrm>
            <a:off x="747" y="-9632"/>
            <a:ext cx="12190507" cy="962776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9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819378-4E52-5B58-928C-E09F6752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56" y="0"/>
            <a:ext cx="1752955" cy="9860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9F7B59-E953-803D-8A99-10CAF2A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44" y="213939"/>
            <a:ext cx="9310956" cy="558157"/>
          </a:xfrm>
        </p:spPr>
        <p:txBody>
          <a:bodyPr>
            <a:noAutofit/>
          </a:bodyPr>
          <a:lstStyle/>
          <a:p>
            <a:r>
              <a:rPr lang="es-PE" sz="3500" b="1" dirty="0">
                <a:solidFill>
                  <a:schemeClr val="bg1"/>
                </a:solidFill>
                <a:latin typeface="+mn-lt"/>
              </a:rPr>
              <a:t>Iniciativas en otros sites de FCX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1FAC0E-D807-0EFA-0863-732E3CA18E5A}"/>
              </a:ext>
            </a:extLst>
          </p:cNvPr>
          <p:cNvSpPr txBox="1"/>
          <p:nvPr/>
        </p:nvSpPr>
        <p:spPr>
          <a:xfrm>
            <a:off x="322508" y="4909685"/>
            <a:ext cx="5773492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ES" b="0" i="0" u="none" strike="noStrike" baseline="0" dirty="0"/>
              <a:t>Se anunció la decisión de cambiar el suministro eléctrico de las operaciones de </a:t>
            </a:r>
            <a:r>
              <a:rPr lang="es-ES" b="0" i="0" u="none" strike="noStrike" baseline="0" dirty="0" err="1"/>
              <a:t>Grasberg</a:t>
            </a:r>
            <a:r>
              <a:rPr lang="es-ES" b="0" i="0" u="none" strike="noStrike" baseline="0" dirty="0"/>
              <a:t> de PT-FI de carbón a gas natural licuado, lo que reducirá las emisiones de carbono en aproximadamente 1.1 millones de toneladas de CO2 equivalente por año.</a:t>
            </a:r>
            <a:endParaRPr lang="es-PE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DCCF37E-C805-AFA7-B163-34687034A87B}"/>
              </a:ext>
            </a:extLst>
          </p:cNvPr>
          <p:cNvSpPr txBox="1"/>
          <p:nvPr/>
        </p:nvSpPr>
        <p:spPr>
          <a:xfrm>
            <a:off x="179989" y="2681771"/>
            <a:ext cx="64748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2000" b="1" dirty="0"/>
              <a:t>PT – FI (Indonesia)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DCD587-D866-D060-E25B-BFDEC7DB5E60}"/>
              </a:ext>
            </a:extLst>
          </p:cNvPr>
          <p:cNvSpPr txBox="1"/>
          <p:nvPr/>
        </p:nvSpPr>
        <p:spPr>
          <a:xfrm>
            <a:off x="322508" y="1109410"/>
            <a:ext cx="11460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dirty="0"/>
              <a:t>Freeport impulsa </a:t>
            </a:r>
            <a:r>
              <a:rPr lang="es-ES" dirty="0"/>
              <a:t>importantes iniciativas para reducir nuestras emisiones de GEI, mejorar la eficiencia energética, evaluar e integrar el uso de fuentes de energía renovables con bajas emisiones de carbono y mejorar nuestra resiliencia ante futuros riesgos relacionados con el clima.</a:t>
            </a:r>
            <a:endParaRPr lang="es-PE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A7DD10F-5C13-14E2-C7EE-04712CA57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260" y="3122767"/>
            <a:ext cx="3538876" cy="166354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8D8D428-817C-DB93-9E69-99D9149B345A}"/>
              </a:ext>
            </a:extLst>
          </p:cNvPr>
          <p:cNvSpPr txBox="1"/>
          <p:nvPr/>
        </p:nvSpPr>
        <p:spPr>
          <a:xfrm>
            <a:off x="872982" y="2193720"/>
            <a:ext cx="10828559" cy="43088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s-PE" sz="2200" b="1">
                <a:solidFill>
                  <a:schemeClr val="bg1"/>
                </a:solidFill>
              </a:rPr>
              <a:t>Descarbonización del suministro eléctrico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C412E46-624F-421E-ECC4-4FB909E8C71E}"/>
              </a:ext>
            </a:extLst>
          </p:cNvPr>
          <p:cNvSpPr txBox="1"/>
          <p:nvPr/>
        </p:nvSpPr>
        <p:spPr>
          <a:xfrm>
            <a:off x="5961886" y="2729915"/>
            <a:ext cx="64748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2000" b="1" dirty="0"/>
              <a:t>El Abra (Chile)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4E42BC0-83DE-A15C-D591-312120E851A8}"/>
              </a:ext>
            </a:extLst>
          </p:cNvPr>
          <p:cNvSpPr txBox="1"/>
          <p:nvPr/>
        </p:nvSpPr>
        <p:spPr>
          <a:xfrm>
            <a:off x="6933146" y="5048184"/>
            <a:ext cx="47683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sz="1800" dirty="0"/>
              <a:t>En el 2023, se llegó a un acuerdo que permitirá la incorporación de energía renovable certificada en el PPA existente de acuerdo a las condiciones del mercado. </a:t>
            </a:r>
            <a:endParaRPr lang="es-PE" sz="1600" dirty="0"/>
          </a:p>
        </p:txBody>
      </p:sp>
      <p:pic>
        <p:nvPicPr>
          <p:cNvPr id="3076" name="Picture 4" descr="Revista Nueva Minería y Energía">
            <a:extLst>
              <a:ext uri="{FF2B5EF4-FFF2-40B4-BE49-F238E27FC236}">
                <a16:creationId xmlns:a16="http://schemas.microsoft.com/office/drawing/2014/main" id="{6612A968-7D4F-1328-3B30-63A8DF47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995" y="3202309"/>
            <a:ext cx="2790677" cy="170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7BA2EF-0C12-8803-383B-BCF7CEE0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6094" y="6492875"/>
            <a:ext cx="2743200" cy="365125"/>
          </a:xfrm>
        </p:spPr>
        <p:txBody>
          <a:bodyPr/>
          <a:lstStyle/>
          <a:p>
            <a:fld id="{34B9B833-744C-354E-970E-09DDF1A70A85}" type="slidenum">
              <a:rPr lang="es-PE" smtClean="0"/>
              <a:t>12</a:t>
            </a:fld>
            <a:endParaRPr lang="es-PE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02560B9-ACD5-51EA-A01C-66522C64F78C}"/>
              </a:ext>
            </a:extLst>
          </p:cNvPr>
          <p:cNvSpPr/>
          <p:nvPr/>
        </p:nvSpPr>
        <p:spPr>
          <a:xfrm>
            <a:off x="747" y="-9632"/>
            <a:ext cx="12190507" cy="962776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9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819378-4E52-5B58-928C-E09F6752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56" y="0"/>
            <a:ext cx="1752955" cy="9860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9F7B59-E953-803D-8A99-10CAF2A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44" y="213939"/>
            <a:ext cx="9310956" cy="558157"/>
          </a:xfrm>
        </p:spPr>
        <p:txBody>
          <a:bodyPr>
            <a:noAutofit/>
          </a:bodyPr>
          <a:lstStyle/>
          <a:p>
            <a:r>
              <a:rPr lang="es-PE" sz="3500" b="1" dirty="0">
                <a:solidFill>
                  <a:schemeClr val="bg1"/>
                </a:solidFill>
                <a:latin typeface="+mn-lt"/>
              </a:rPr>
              <a:t>Iniciativas en otros sites de FCX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3611F3F-D1DC-2142-2244-831E2A15D992}"/>
              </a:ext>
            </a:extLst>
          </p:cNvPr>
          <p:cNvSpPr txBox="1"/>
          <p:nvPr/>
        </p:nvSpPr>
        <p:spPr>
          <a:xfrm>
            <a:off x="6212845" y="4020836"/>
            <a:ext cx="51213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b="0" i="0" dirty="0">
                <a:effectLst/>
              </a:rPr>
              <a:t>En colaboración con el programa </a:t>
            </a:r>
            <a:r>
              <a:rPr lang="es-ES" sz="2000" b="0" i="0" dirty="0" err="1">
                <a:effectLst/>
              </a:rPr>
              <a:t>Early</a:t>
            </a:r>
            <a:r>
              <a:rPr lang="es-ES" sz="2000" b="0" i="0" dirty="0">
                <a:effectLst/>
              </a:rPr>
              <a:t> </a:t>
            </a:r>
            <a:r>
              <a:rPr lang="es-ES" sz="2000" b="0" i="0" dirty="0" err="1">
                <a:effectLst/>
              </a:rPr>
              <a:t>Learner</a:t>
            </a:r>
            <a:r>
              <a:rPr lang="es-ES" sz="2000" b="0" i="0" dirty="0">
                <a:effectLst/>
              </a:rPr>
              <a:t> de Caterpillar, se ejecutará una prueba con un prototipo de camión de acarreo eléctrico a finales de 2024. Esto significaría una reducción de aproximadamente 4,120 tCO2e anuales.</a:t>
            </a:r>
            <a:endParaRPr lang="es-PE" sz="2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EEC1D30-DBB9-C3D5-C42F-280AB7265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719" y="3582781"/>
            <a:ext cx="4458743" cy="289764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95608E3-1B51-72E0-65EC-ABC47E004972}"/>
              </a:ext>
            </a:extLst>
          </p:cNvPr>
          <p:cNvSpPr txBox="1"/>
          <p:nvPr/>
        </p:nvSpPr>
        <p:spPr>
          <a:xfrm>
            <a:off x="1047664" y="2680986"/>
            <a:ext cx="100966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2000" b="1" dirty="0"/>
              <a:t>Prueba de camión eléctrico</a:t>
            </a:r>
          </a:p>
          <a:p>
            <a:pPr algn="ctr"/>
            <a:r>
              <a:rPr lang="es-PE" sz="2000" b="1" dirty="0"/>
              <a:t>(Mina Sierrita)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3447BC-FCC5-23F5-C6B0-D4AF9D0124A1}"/>
              </a:ext>
            </a:extLst>
          </p:cNvPr>
          <p:cNvSpPr txBox="1"/>
          <p:nvPr/>
        </p:nvSpPr>
        <p:spPr>
          <a:xfrm>
            <a:off x="1274719" y="2064129"/>
            <a:ext cx="9158655" cy="43088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s-PE" sz="2200" b="1" dirty="0">
                <a:solidFill>
                  <a:schemeClr val="bg1"/>
                </a:solidFill>
              </a:rPr>
              <a:t>Electrificación de equipos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ECCED9-35DD-0373-CFEF-8D0067C93B7C}"/>
              </a:ext>
            </a:extLst>
          </p:cNvPr>
          <p:cNvSpPr txBox="1"/>
          <p:nvPr/>
        </p:nvSpPr>
        <p:spPr>
          <a:xfrm>
            <a:off x="324586" y="1016544"/>
            <a:ext cx="11390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/>
              <a:t>FCX está evaluando iniciativas que permitan l</a:t>
            </a:r>
            <a:r>
              <a:rPr lang="es-ES" b="0" i="0" u="none" strike="noStrike" baseline="0" dirty="0"/>
              <a:t>a transición de la flota del diésel a alternativas con menos emisiones, lo cual requerirá de nuevas soluciones e innovaciones tecnológicas, muchas de las cuales surgirán de la colaboración entre la industria y la cadena de valor</a:t>
            </a:r>
            <a:r>
              <a:rPr lang="es-ES" b="0" i="0" u="none" strike="noStrike" baseline="0" dirty="0">
                <a:latin typeface="AcuminProSemiCond-Light"/>
              </a:rPr>
              <a:t>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147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2B6F1C-9E06-4334-B769-DFBEF679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13</a:t>
            </a:fld>
            <a:endParaRPr lang="es-PE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D26FE37-27A6-4C11-B84A-55175EF0F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" y="-150988"/>
            <a:ext cx="12194985" cy="81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3A7DDF3-73DD-A230-03E2-9647C14B8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76" y="3130540"/>
            <a:ext cx="1614847" cy="13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25FABF-6BB8-2B41-8629-B28B57CE5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9" t="36056" r="1879" b="4360"/>
          <a:stretch/>
        </p:blipFill>
        <p:spPr>
          <a:xfrm>
            <a:off x="747" y="1134201"/>
            <a:ext cx="12190507" cy="564396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101E2B2-B90B-7D4D-AD64-CA746518A3E0}"/>
              </a:ext>
            </a:extLst>
          </p:cNvPr>
          <p:cNvSpPr/>
          <p:nvPr/>
        </p:nvSpPr>
        <p:spPr>
          <a:xfrm>
            <a:off x="359322" y="1334604"/>
            <a:ext cx="11412263" cy="5563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96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Cerro Verde, es </a:t>
            </a:r>
            <a:r>
              <a:rPr lang="es-ES" sz="296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parte del grupo económico de Freeport-McMoRan, el cual explota grandes activos en Indonesia, operaciones en los Estados Unidos y Sudamérica.</a:t>
            </a:r>
          </a:p>
          <a:p>
            <a:pPr algn="just"/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sz="296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Como uno de los productores de cobre y molibdeno más importantes del Perú, </a:t>
            </a:r>
            <a:r>
              <a:rPr lang="es-ES" sz="296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entendemos el papel fundamental que desempeñamos en la transición energética. </a:t>
            </a:r>
          </a:p>
          <a:p>
            <a:pPr algn="just"/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sz="296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Hacemos minería a cielo abierto, </a:t>
            </a:r>
            <a:r>
              <a:rPr lang="es-ES" sz="296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suministrando cobre al mundo producido de manera responsable, a través de la sostenibilidad, lo que implica gestionar y mitigar nuestras emisiones de GEI y otros riesgos e impactos relacionados con el clima.</a:t>
            </a:r>
            <a:endParaRPr lang="es-PE" sz="296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E773D2-6400-47F8-91BB-0E6DF893D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079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29D772-3BE5-A709-BEB1-C5E3D84B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3</a:t>
            </a:fld>
            <a:endParaRPr lang="es-PE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803C4EF-AEFC-6ADA-0134-B2C88654CEB2}"/>
              </a:ext>
            </a:extLst>
          </p:cNvPr>
          <p:cNvSpPr/>
          <p:nvPr/>
        </p:nvSpPr>
        <p:spPr>
          <a:xfrm>
            <a:off x="747" y="-9632"/>
            <a:ext cx="12190507" cy="962776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9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586D65-411F-A5A3-E32C-F1AF13A15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070" y="66933"/>
            <a:ext cx="1752955" cy="986037"/>
          </a:xfrm>
          <a:prstGeom prst="rect">
            <a:avLst/>
          </a:prstGeom>
        </p:spPr>
      </p:pic>
      <p:sp>
        <p:nvSpPr>
          <p:cNvPr id="2" name="Rounded Rectangle 20">
            <a:extLst>
              <a:ext uri="{FF2B5EF4-FFF2-40B4-BE49-F238E27FC236}">
                <a16:creationId xmlns:a16="http://schemas.microsoft.com/office/drawing/2014/main" id="{8F081348-D949-88D4-AD8F-BB3956A5F8FD}"/>
              </a:ext>
            </a:extLst>
          </p:cNvPr>
          <p:cNvSpPr/>
          <p:nvPr/>
        </p:nvSpPr>
        <p:spPr>
          <a:xfrm>
            <a:off x="1910168" y="1610555"/>
            <a:ext cx="2965539" cy="58676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PE" sz="1400" kern="0">
                <a:solidFill>
                  <a:srgbClr val="000000"/>
                </a:solidFill>
                <a:latin typeface="Tahoma"/>
                <a:cs typeface="Arial" panose="020B0604020202020204" pitchFamily="34" charset="0"/>
              </a:rPr>
              <a:t>10 principios mineros</a:t>
            </a:r>
          </a:p>
          <a:p>
            <a:pPr algn="ctr">
              <a:defRPr/>
            </a:pPr>
            <a:r>
              <a:rPr lang="es-PE" sz="1400" kern="0">
                <a:solidFill>
                  <a:srgbClr val="000000"/>
                </a:solidFill>
                <a:latin typeface="Tahoma"/>
                <a:cs typeface="Arial" panose="020B0604020202020204" pitchFamily="34" charset="0"/>
              </a:rPr>
              <a:t>39 </a:t>
            </a:r>
            <a:r>
              <a:rPr lang="en-US" sz="1400" kern="0" err="1">
                <a:solidFill>
                  <a:srgbClr val="000000"/>
                </a:solidFill>
                <a:latin typeface="Tahoma"/>
                <a:cs typeface="Arial" panose="020B0604020202020204" pitchFamily="34" charset="0"/>
              </a:rPr>
              <a:t>expectativas</a:t>
            </a:r>
            <a:r>
              <a:rPr lang="en-US" sz="1400" kern="0">
                <a:solidFill>
                  <a:srgbClr val="000000"/>
                </a:solidFill>
                <a:latin typeface="Tahoma"/>
                <a:cs typeface="Arial" panose="020B0604020202020204" pitchFamily="34" charset="0"/>
              </a:rPr>
              <a:t> de </a:t>
            </a:r>
            <a:r>
              <a:rPr lang="en-US" sz="1400" kern="0" err="1">
                <a:solidFill>
                  <a:srgbClr val="000000"/>
                </a:solidFill>
                <a:latin typeface="Tahoma"/>
                <a:cs typeface="Arial" panose="020B0604020202020204" pitchFamily="34" charset="0"/>
              </a:rPr>
              <a:t>desempeño</a:t>
            </a:r>
            <a:endParaRPr lang="en-US" sz="1400" kern="0">
              <a:solidFill>
                <a:srgbClr val="000000"/>
              </a:solidFill>
              <a:latin typeface="Tahom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PE" sz="1400" kern="0">
                <a:solidFill>
                  <a:srgbClr val="000000"/>
                </a:solidFill>
                <a:latin typeface="Tahoma"/>
                <a:cs typeface="Arial" panose="020B0604020202020204" pitchFamily="34" charset="0"/>
              </a:rPr>
              <a:t>9 </a:t>
            </a:r>
            <a:r>
              <a:rPr lang="en-US" sz="1400" kern="0" err="1">
                <a:solidFill>
                  <a:srgbClr val="000000"/>
                </a:solidFill>
                <a:latin typeface="Tahoma"/>
                <a:cs typeface="Arial" panose="020B0604020202020204" pitchFamily="34" charset="0"/>
              </a:rPr>
              <a:t>declaraciones</a:t>
            </a:r>
            <a:r>
              <a:rPr lang="en-US" sz="1400" kern="0">
                <a:solidFill>
                  <a:srgbClr val="000000"/>
                </a:solidFill>
                <a:latin typeface="Tahoma"/>
                <a:cs typeface="Arial" panose="020B0604020202020204" pitchFamily="34" charset="0"/>
              </a:rPr>
              <a:t> de </a:t>
            </a:r>
            <a:r>
              <a:rPr lang="en-US" sz="1400" kern="0" err="1">
                <a:solidFill>
                  <a:srgbClr val="000000"/>
                </a:solidFill>
                <a:latin typeface="Tahoma"/>
                <a:cs typeface="Arial" panose="020B0604020202020204" pitchFamily="34" charset="0"/>
              </a:rPr>
              <a:t>posición</a:t>
            </a:r>
            <a:endParaRPr lang="es-PE" sz="1400" kern="0">
              <a:solidFill>
                <a:srgbClr val="000000"/>
              </a:solidFill>
              <a:latin typeface="Tahoma"/>
              <a:cs typeface="Arial" panose="020B0604020202020204" pitchFamily="34" charset="0"/>
            </a:endParaRPr>
          </a:p>
        </p:txBody>
      </p:sp>
      <p:pic>
        <p:nvPicPr>
          <p:cNvPr id="3" name="Picture 21">
            <a:extLst>
              <a:ext uri="{FF2B5EF4-FFF2-40B4-BE49-F238E27FC236}">
                <a16:creationId xmlns:a16="http://schemas.microsoft.com/office/drawing/2014/main" id="{F040928D-A0D0-5C3D-CEE5-2F7791FC9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09" y="1590683"/>
            <a:ext cx="1411895" cy="586762"/>
          </a:xfrm>
          <a:prstGeom prst="rect">
            <a:avLst/>
          </a:prstGeom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1251FE4C-0C94-D5A2-E3A5-9762AD5FCE43}"/>
              </a:ext>
            </a:extLst>
          </p:cNvPr>
          <p:cNvSpPr/>
          <p:nvPr/>
        </p:nvSpPr>
        <p:spPr>
          <a:xfrm>
            <a:off x="400563" y="1513180"/>
            <a:ext cx="4603781" cy="78394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5AD41E36-5E63-3570-49D0-B1EAA91A5B4A}"/>
              </a:ext>
            </a:extLst>
          </p:cNvPr>
          <p:cNvSpPr/>
          <p:nvPr/>
        </p:nvSpPr>
        <p:spPr>
          <a:xfrm>
            <a:off x="10258158" y="1585348"/>
            <a:ext cx="1683350" cy="58676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s-PE" sz="1400" kern="0">
                <a:solidFill>
                  <a:srgbClr val="000000"/>
                </a:solidFill>
                <a:latin typeface="Tahoma"/>
                <a:cs typeface="Arial" panose="020B0604020202020204" pitchFamily="34" charset="0"/>
              </a:rPr>
              <a:t>33 áreas temáticas ASG</a:t>
            </a: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ED413910-8DA6-B248-2BC7-5A8DECC2E927}"/>
              </a:ext>
            </a:extLst>
          </p:cNvPr>
          <p:cNvSpPr/>
          <p:nvPr/>
        </p:nvSpPr>
        <p:spPr>
          <a:xfrm>
            <a:off x="7851870" y="1491504"/>
            <a:ext cx="4105455" cy="8172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1" name="Picture 2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2F3786-3F9D-A26E-FD18-53BBE34BB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85" y="1599883"/>
            <a:ext cx="1160714" cy="586762"/>
          </a:xfrm>
          <a:prstGeom prst="rect">
            <a:avLst/>
          </a:prstGeom>
        </p:spPr>
      </p:pic>
      <p:pic>
        <p:nvPicPr>
          <p:cNvPr id="12" name="Picture 68">
            <a:extLst>
              <a:ext uri="{FF2B5EF4-FFF2-40B4-BE49-F238E27FC236}">
                <a16:creationId xmlns:a16="http://schemas.microsoft.com/office/drawing/2014/main" id="{008E2B2B-6F35-9B9F-EE29-06925488E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521" y="1150201"/>
            <a:ext cx="1983579" cy="356653"/>
          </a:xfrm>
          <a:prstGeom prst="rect">
            <a:avLst/>
          </a:prstGeom>
        </p:spPr>
      </p:pic>
      <p:cxnSp>
        <p:nvCxnSpPr>
          <p:cNvPr id="13" name="Straight Connector 69">
            <a:extLst>
              <a:ext uri="{FF2B5EF4-FFF2-40B4-BE49-F238E27FC236}">
                <a16:creationId xmlns:a16="http://schemas.microsoft.com/office/drawing/2014/main" id="{3B25F59F-E4A9-2275-DBE4-63EB251DFCEA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6561639" y="1812304"/>
            <a:ext cx="0" cy="14459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WordPictureWatermark7010468">
            <a:extLst>
              <a:ext uri="{FF2B5EF4-FFF2-40B4-BE49-F238E27FC236}">
                <a16:creationId xmlns:a16="http://schemas.microsoft.com/office/drawing/2014/main" id="{D3478869-9175-2735-9A15-867C7E7C8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4860" r="59898" b="89057"/>
          <a:stretch/>
        </p:blipFill>
        <p:spPr bwMode="auto">
          <a:xfrm>
            <a:off x="5964651" y="1438201"/>
            <a:ext cx="1246284" cy="31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74">
            <a:extLst>
              <a:ext uri="{FF2B5EF4-FFF2-40B4-BE49-F238E27FC236}">
                <a16:creationId xmlns:a16="http://schemas.microsoft.com/office/drawing/2014/main" id="{1A584B9E-99BA-AE4E-B379-AABF253A2B54}"/>
              </a:ext>
            </a:extLst>
          </p:cNvPr>
          <p:cNvSpPr/>
          <p:nvPr/>
        </p:nvSpPr>
        <p:spPr>
          <a:xfrm>
            <a:off x="5435434" y="1126461"/>
            <a:ext cx="2252410" cy="6858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16" name="Straight Connector 77">
            <a:extLst>
              <a:ext uri="{FF2B5EF4-FFF2-40B4-BE49-F238E27FC236}">
                <a16:creationId xmlns:a16="http://schemas.microsoft.com/office/drawing/2014/main" id="{58361B2D-9662-EE82-9DA2-DF63DC1CC3CC}"/>
              </a:ext>
            </a:extLst>
          </p:cNvPr>
          <p:cNvCxnSpPr>
            <a:cxnSpLocks/>
          </p:cNvCxnSpPr>
          <p:nvPr/>
        </p:nvCxnSpPr>
        <p:spPr>
          <a:xfrm flipV="1">
            <a:off x="5017155" y="1946263"/>
            <a:ext cx="2834971" cy="5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5B245893-01FF-5BEA-D155-BD3FC0C331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0029" y="1628484"/>
            <a:ext cx="1487708" cy="524079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1BF9B174-FDEB-3964-50B0-7B90F936C53C}"/>
              </a:ext>
            </a:extLst>
          </p:cNvPr>
          <p:cNvSpPr/>
          <p:nvPr/>
        </p:nvSpPr>
        <p:spPr>
          <a:xfrm>
            <a:off x="10354240" y="3018575"/>
            <a:ext cx="1114189" cy="11699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9" name="Picture 17" descr="A circular chart with numbers and words&#10;&#10;Description automatically generated">
            <a:extLst>
              <a:ext uri="{FF2B5EF4-FFF2-40B4-BE49-F238E27FC236}">
                <a16:creationId xmlns:a16="http://schemas.microsoft.com/office/drawing/2014/main" id="{4DCB9AAA-5CFA-2928-8EEC-AB131EF89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8821" y="2866629"/>
            <a:ext cx="4120247" cy="2822143"/>
          </a:xfrm>
          <a:prstGeom prst="rect">
            <a:avLst/>
          </a:prstGeom>
        </p:spPr>
      </p:pic>
      <p:sp>
        <p:nvSpPr>
          <p:cNvPr id="20" name="Arrow: Right 18">
            <a:extLst>
              <a:ext uri="{FF2B5EF4-FFF2-40B4-BE49-F238E27FC236}">
                <a16:creationId xmlns:a16="http://schemas.microsoft.com/office/drawing/2014/main" id="{B6B81D49-E05C-1C6B-41EA-D95DD8B16538}"/>
              </a:ext>
            </a:extLst>
          </p:cNvPr>
          <p:cNvSpPr/>
          <p:nvPr/>
        </p:nvSpPr>
        <p:spPr>
          <a:xfrm rot="20283079">
            <a:off x="10105178" y="2671885"/>
            <a:ext cx="498123" cy="421740"/>
          </a:xfrm>
          <a:prstGeom prst="rightArrow">
            <a:avLst/>
          </a:prstGeom>
          <a:solidFill>
            <a:srgbClr val="01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EFA0B80-E642-9F92-95F5-B0CBCDEF201E}"/>
              </a:ext>
            </a:extLst>
          </p:cNvPr>
          <p:cNvSpPr txBox="1"/>
          <p:nvPr/>
        </p:nvSpPr>
        <p:spPr>
          <a:xfrm>
            <a:off x="10623315" y="2399673"/>
            <a:ext cx="15679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s-PE" sz="800"/>
              <a:t>Sistemas de gestión</a:t>
            </a:r>
          </a:p>
          <a:p>
            <a:pPr marL="228600" indent="-228600">
              <a:buAutoNum type="arabicPeriod"/>
            </a:pPr>
            <a:r>
              <a:rPr lang="es-PE" sz="800"/>
              <a:t>Evaluación de riesgo</a:t>
            </a:r>
          </a:p>
          <a:p>
            <a:pPr marL="228600" indent="-228600">
              <a:buAutoNum type="arabicPeriod"/>
            </a:pPr>
            <a:r>
              <a:rPr lang="es-PE" sz="800"/>
              <a:t>Integridad empresarial</a:t>
            </a:r>
          </a:p>
          <a:p>
            <a:pPr marL="228600" indent="-228600">
              <a:buAutoNum type="arabicPeriod"/>
            </a:pPr>
            <a:r>
              <a:rPr lang="es-PE" sz="800"/>
              <a:t>Transparencia en los ingresos</a:t>
            </a:r>
          </a:p>
          <a:p>
            <a:pPr marL="228600" indent="-228600">
              <a:buAutoNum type="arabicPeriod"/>
            </a:pPr>
            <a:r>
              <a:rPr lang="es-PE" sz="800"/>
              <a:t>Cumplimiento legal</a:t>
            </a:r>
          </a:p>
          <a:p>
            <a:pPr marL="228600" indent="-228600">
              <a:buAutoNum type="arabicPeriod"/>
            </a:pPr>
            <a:r>
              <a:rPr lang="es-PE" sz="800"/>
              <a:t>Informes de sostenibilidad</a:t>
            </a:r>
          </a:p>
          <a:p>
            <a:pPr marL="228600" indent="-228600">
              <a:buAutoNum type="arabicPeriod"/>
            </a:pPr>
            <a:r>
              <a:rPr lang="es-PE" sz="800"/>
              <a:t>Mecanismo de quejas</a:t>
            </a:r>
          </a:p>
          <a:p>
            <a:pPr marL="228600" indent="-228600">
              <a:buAutoNum type="arabicPeriod"/>
            </a:pPr>
            <a:r>
              <a:rPr lang="es-ES" sz="800"/>
              <a:t>Interacción con las partes Interesadas</a:t>
            </a:r>
          </a:p>
          <a:p>
            <a:pPr marL="228600" indent="-228600">
              <a:buAutoNum type="arabicPeriod"/>
            </a:pPr>
            <a:r>
              <a:rPr lang="es-ES" sz="800"/>
              <a:t>Cierre y recuperación </a:t>
            </a:r>
            <a:r>
              <a:rPr lang="es-PE" sz="800"/>
              <a:t>de minas</a:t>
            </a:r>
          </a:p>
          <a:p>
            <a:pPr marL="228600" indent="-228600">
              <a:buAutoNum type="arabicPeriod"/>
            </a:pPr>
            <a:r>
              <a:rPr lang="es-PE" sz="800"/>
              <a:t>Cadenas de suministro responsables</a:t>
            </a:r>
          </a:p>
          <a:p>
            <a:pPr marL="228600" indent="-228600">
              <a:buAutoNum type="arabicPeriod"/>
            </a:pPr>
            <a:endParaRPr lang="es-PE" sz="800"/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883115C4-E942-31C2-ACD9-C4B4D364E460}"/>
              </a:ext>
            </a:extLst>
          </p:cNvPr>
          <p:cNvSpPr txBox="1"/>
          <p:nvPr/>
        </p:nvSpPr>
        <p:spPr>
          <a:xfrm>
            <a:off x="10498152" y="4973006"/>
            <a:ext cx="1711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11"/>
            </a:pPr>
            <a:r>
              <a:rPr lang="es-PE" sz="800"/>
              <a:t>Trabajo infantil</a:t>
            </a:r>
          </a:p>
          <a:p>
            <a:pPr marL="228600" indent="-228600">
              <a:buFont typeface="+mj-lt"/>
              <a:buAutoNum type="arabicPeriod" startAt="11"/>
            </a:pPr>
            <a:r>
              <a:rPr lang="es-PE" sz="800"/>
              <a:t>Trabajo forzoso</a:t>
            </a:r>
          </a:p>
          <a:p>
            <a:pPr marL="228600" indent="-228600">
              <a:buFont typeface="+mj-lt"/>
              <a:buAutoNum type="arabicPeriod" startAt="11"/>
            </a:pPr>
            <a:r>
              <a:rPr lang="es-ES" sz="800"/>
              <a:t>Libertad de asociación y Negociación colectiva</a:t>
            </a:r>
            <a:endParaRPr lang="es-PE" sz="800"/>
          </a:p>
          <a:p>
            <a:pPr marL="228600" indent="-228600">
              <a:buAutoNum type="arabicPeriod" startAt="11"/>
            </a:pPr>
            <a:r>
              <a:rPr lang="es-PE" sz="800"/>
              <a:t>Discriminación  y acoso</a:t>
            </a:r>
          </a:p>
          <a:p>
            <a:pPr marL="228600" indent="-228600">
              <a:buAutoNum type="arabicPeriod" startAt="11"/>
            </a:pPr>
            <a:r>
              <a:rPr lang="es-PE" sz="800"/>
              <a:t>Diversidad, equidad e Inclusión</a:t>
            </a:r>
          </a:p>
          <a:p>
            <a:pPr marL="228600" indent="-228600">
              <a:buAutoNum type="arabicPeriod" startAt="11"/>
            </a:pPr>
            <a:r>
              <a:rPr lang="es-PE" sz="800"/>
              <a:t>Condiciones de empleo</a:t>
            </a:r>
          </a:p>
          <a:p>
            <a:pPr marL="228600" indent="-228600">
              <a:buAutoNum type="arabicPeriod" startAt="11"/>
            </a:pPr>
            <a:r>
              <a:rPr lang="es-ES" sz="800"/>
              <a:t>Salud y seguridad en el Trabajo</a:t>
            </a:r>
          </a:p>
          <a:p>
            <a:pPr marL="228600" indent="-228600">
              <a:buAutoNum type="arabicPeriod" startAt="11"/>
            </a:pPr>
            <a:r>
              <a:rPr lang="es-ES" sz="800"/>
              <a:t>Preparación ante emergencias</a:t>
            </a: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0E85863C-5178-E167-E15E-CBC0FABD1048}"/>
              </a:ext>
            </a:extLst>
          </p:cNvPr>
          <p:cNvSpPr txBox="1"/>
          <p:nvPr/>
        </p:nvSpPr>
        <p:spPr>
          <a:xfrm>
            <a:off x="6627693" y="4618520"/>
            <a:ext cx="1677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19"/>
            </a:pPr>
            <a:r>
              <a:rPr lang="es-PE" sz="800"/>
              <a:t>Salud y seguridad comunitarias</a:t>
            </a:r>
          </a:p>
          <a:p>
            <a:pPr marL="228600" indent="-228600">
              <a:buFont typeface="+mj-lt"/>
              <a:buAutoNum type="arabicPeriod" startAt="19"/>
            </a:pPr>
            <a:r>
              <a:rPr lang="es-PE" sz="800"/>
              <a:t>Desarrollo comunitario</a:t>
            </a:r>
          </a:p>
          <a:p>
            <a:pPr marL="228600" indent="-228600">
              <a:buFont typeface="+mj-lt"/>
              <a:buAutoNum type="arabicPeriod" startAt="19"/>
            </a:pPr>
            <a:r>
              <a:rPr lang="es-ES" sz="800"/>
              <a:t>Minería artesanal y de pequeña escala</a:t>
            </a:r>
          </a:p>
          <a:p>
            <a:pPr marL="228600" indent="-228600">
              <a:buFont typeface="+mj-lt"/>
              <a:buAutoNum type="arabicPeriod" startAt="19"/>
            </a:pPr>
            <a:r>
              <a:rPr lang="es-PE" sz="800"/>
              <a:t>Seguridad y derechos humanos</a:t>
            </a:r>
          </a:p>
          <a:p>
            <a:pPr marL="228600" indent="-228600">
              <a:buAutoNum type="arabicPeriod" startAt="19"/>
            </a:pPr>
            <a:r>
              <a:rPr lang="es-ES" sz="800"/>
              <a:t>Derechos de los Pueblos Indígenas</a:t>
            </a:r>
          </a:p>
          <a:p>
            <a:pPr marL="228600" indent="-228600">
              <a:buAutoNum type="arabicPeriod" startAt="19"/>
            </a:pPr>
            <a:r>
              <a:rPr lang="es-ES" sz="800"/>
              <a:t>Adquisición de tierras y reasentamiento</a:t>
            </a:r>
          </a:p>
          <a:p>
            <a:pPr marL="228600" indent="-228600">
              <a:buAutoNum type="arabicPeriod" startAt="19"/>
            </a:pPr>
            <a:r>
              <a:rPr lang="es-PE" sz="800"/>
              <a:t>Patrimonio cultural</a:t>
            </a:r>
          </a:p>
        </p:txBody>
      </p:sp>
      <p:sp>
        <p:nvSpPr>
          <p:cNvPr id="25" name="Arrow: Right 26">
            <a:extLst>
              <a:ext uri="{FF2B5EF4-FFF2-40B4-BE49-F238E27FC236}">
                <a16:creationId xmlns:a16="http://schemas.microsoft.com/office/drawing/2014/main" id="{69DCCCA9-D644-F3C0-DAF2-169BEB325EEB}"/>
              </a:ext>
            </a:extLst>
          </p:cNvPr>
          <p:cNvSpPr/>
          <p:nvPr/>
        </p:nvSpPr>
        <p:spPr>
          <a:xfrm rot="889667">
            <a:off x="10009097" y="5560892"/>
            <a:ext cx="498123" cy="421740"/>
          </a:xfrm>
          <a:prstGeom prst="rightArrow">
            <a:avLst/>
          </a:prstGeom>
          <a:solidFill>
            <a:srgbClr val="749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Arrow: Right 28">
            <a:extLst>
              <a:ext uri="{FF2B5EF4-FFF2-40B4-BE49-F238E27FC236}">
                <a16:creationId xmlns:a16="http://schemas.microsoft.com/office/drawing/2014/main" id="{6484C5DA-2B68-28C3-E8C7-9ACD96558AB0}"/>
              </a:ext>
            </a:extLst>
          </p:cNvPr>
          <p:cNvSpPr/>
          <p:nvPr/>
        </p:nvSpPr>
        <p:spPr>
          <a:xfrm rot="9622562">
            <a:off x="8178602" y="5563457"/>
            <a:ext cx="498123" cy="421740"/>
          </a:xfrm>
          <a:prstGeom prst="rightArrow">
            <a:avLst/>
          </a:prstGeom>
          <a:solidFill>
            <a:srgbClr val="749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Arrow: Right 40">
            <a:extLst>
              <a:ext uri="{FF2B5EF4-FFF2-40B4-BE49-F238E27FC236}">
                <a16:creationId xmlns:a16="http://schemas.microsoft.com/office/drawing/2014/main" id="{B5EA976B-C465-EE85-5ADD-5A772E6F97D1}"/>
              </a:ext>
            </a:extLst>
          </p:cNvPr>
          <p:cNvSpPr/>
          <p:nvPr/>
        </p:nvSpPr>
        <p:spPr>
          <a:xfrm rot="11526188">
            <a:off x="8182376" y="2592700"/>
            <a:ext cx="498123" cy="421740"/>
          </a:xfrm>
          <a:prstGeom prst="rightArrow">
            <a:avLst/>
          </a:prstGeom>
          <a:solidFill>
            <a:srgbClr val="94B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0" name="Picture 27">
            <a:extLst>
              <a:ext uri="{FF2B5EF4-FFF2-40B4-BE49-F238E27FC236}">
                <a16:creationId xmlns:a16="http://schemas.microsoft.com/office/drawing/2014/main" id="{59B27CE0-AA19-C2AE-52C6-EBFD942495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0579" y="2376746"/>
            <a:ext cx="711723" cy="627281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E6F225B8-60FD-773C-7414-2B0BFE988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25" r="65282"/>
          <a:stretch/>
        </p:blipFill>
        <p:spPr>
          <a:xfrm>
            <a:off x="2188186" y="3355656"/>
            <a:ext cx="718501" cy="627659"/>
          </a:xfrm>
          <a:prstGeom prst="rect">
            <a:avLst/>
          </a:prstGeom>
        </p:spPr>
      </p:pic>
      <p:pic>
        <p:nvPicPr>
          <p:cNvPr id="32" name="Picture 30">
            <a:extLst>
              <a:ext uri="{FF2B5EF4-FFF2-40B4-BE49-F238E27FC236}">
                <a16:creationId xmlns:a16="http://schemas.microsoft.com/office/drawing/2014/main" id="{40AE66C5-C065-0198-2C34-EB10118927D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094" t="4363"/>
          <a:stretch/>
        </p:blipFill>
        <p:spPr>
          <a:xfrm>
            <a:off x="2894918" y="2385342"/>
            <a:ext cx="711723" cy="635437"/>
          </a:xfrm>
          <a:prstGeom prst="rect">
            <a:avLst/>
          </a:prstGeom>
        </p:spPr>
      </p:pic>
      <p:pic>
        <p:nvPicPr>
          <p:cNvPr id="33" name="Picture 31">
            <a:extLst>
              <a:ext uri="{FF2B5EF4-FFF2-40B4-BE49-F238E27FC236}">
                <a16:creationId xmlns:a16="http://schemas.microsoft.com/office/drawing/2014/main" id="{5FC26ED0-8B6B-8BE6-1AFF-1C040F36A8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4145" y="3366290"/>
            <a:ext cx="718501" cy="637315"/>
          </a:xfrm>
          <a:prstGeom prst="rect">
            <a:avLst/>
          </a:prstGeom>
        </p:spPr>
      </p:pic>
      <p:pic>
        <p:nvPicPr>
          <p:cNvPr id="34" name="Picture 32">
            <a:extLst>
              <a:ext uri="{FF2B5EF4-FFF2-40B4-BE49-F238E27FC236}">
                <a16:creationId xmlns:a16="http://schemas.microsoft.com/office/drawing/2014/main" id="{57FAAD0B-7AC4-F93D-E54A-30BC48489B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8042" y="4402574"/>
            <a:ext cx="752656" cy="660664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6556F582-DF90-40E4-E81D-336D0AB6D6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11167" y="4415183"/>
            <a:ext cx="752656" cy="655402"/>
          </a:xfrm>
          <a:prstGeom prst="rect">
            <a:avLst/>
          </a:prstGeom>
        </p:spPr>
      </p:pic>
      <p:pic>
        <p:nvPicPr>
          <p:cNvPr id="36" name="Picture 34">
            <a:extLst>
              <a:ext uri="{FF2B5EF4-FFF2-40B4-BE49-F238E27FC236}">
                <a16:creationId xmlns:a16="http://schemas.microsoft.com/office/drawing/2014/main" id="{3CA4FB69-E20C-D252-F3E8-4DBD92BCA9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637" y="5417665"/>
            <a:ext cx="738893" cy="655402"/>
          </a:xfrm>
          <a:prstGeom prst="rect">
            <a:avLst/>
          </a:prstGeom>
        </p:spPr>
      </p:pic>
      <p:pic>
        <p:nvPicPr>
          <p:cNvPr id="37" name="Picture 35">
            <a:extLst>
              <a:ext uri="{FF2B5EF4-FFF2-40B4-BE49-F238E27FC236}">
                <a16:creationId xmlns:a16="http://schemas.microsoft.com/office/drawing/2014/main" id="{0D008622-9140-873E-DCA2-ED6E573B09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0314" y="5398100"/>
            <a:ext cx="741378" cy="677831"/>
          </a:xfrm>
          <a:prstGeom prst="rect">
            <a:avLst/>
          </a:prstGeom>
        </p:spPr>
      </p:pic>
      <p:pic>
        <p:nvPicPr>
          <p:cNvPr id="38" name="Picture 36">
            <a:extLst>
              <a:ext uri="{FF2B5EF4-FFF2-40B4-BE49-F238E27FC236}">
                <a16:creationId xmlns:a16="http://schemas.microsoft.com/office/drawing/2014/main" id="{AE81F5C2-0F86-48B2-EDB1-CF6DB43752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96782" y="5420754"/>
            <a:ext cx="713613" cy="632521"/>
          </a:xfrm>
          <a:prstGeom prst="rect">
            <a:avLst/>
          </a:prstGeom>
        </p:spPr>
      </p:pic>
      <p:pic>
        <p:nvPicPr>
          <p:cNvPr id="39" name="Picture 37">
            <a:extLst>
              <a:ext uri="{FF2B5EF4-FFF2-40B4-BE49-F238E27FC236}">
                <a16:creationId xmlns:a16="http://schemas.microsoft.com/office/drawing/2014/main" id="{2E8E0705-DAD6-CCA4-2CCC-DA3D7DFF20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68079" y="5461351"/>
            <a:ext cx="673291" cy="589605"/>
          </a:xfrm>
          <a:prstGeom prst="rect">
            <a:avLst/>
          </a:prstGeom>
        </p:spPr>
      </p:pic>
      <p:sp>
        <p:nvSpPr>
          <p:cNvPr id="40" name="TextBox 38">
            <a:extLst>
              <a:ext uri="{FF2B5EF4-FFF2-40B4-BE49-F238E27FC236}">
                <a16:creationId xmlns:a16="http://schemas.microsoft.com/office/drawing/2014/main" id="{514A5BB6-CB48-8BDF-74B3-6CBC37AEF3C1}"/>
              </a:ext>
            </a:extLst>
          </p:cNvPr>
          <p:cNvSpPr txBox="1"/>
          <p:nvPr/>
        </p:nvSpPr>
        <p:spPr>
          <a:xfrm>
            <a:off x="2212870" y="2955791"/>
            <a:ext cx="6083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err="1"/>
              <a:t>Negocio</a:t>
            </a:r>
            <a:r>
              <a:rPr lang="en-US" sz="800" b="1"/>
              <a:t> </a:t>
            </a:r>
            <a:r>
              <a:rPr lang="en-US" sz="800" b="1" err="1"/>
              <a:t>ético</a:t>
            </a:r>
            <a:endParaRPr lang="es-PE" sz="800"/>
          </a:p>
        </p:txBody>
      </p:sp>
      <p:sp>
        <p:nvSpPr>
          <p:cNvPr id="41" name="TextBox 39">
            <a:extLst>
              <a:ext uri="{FF2B5EF4-FFF2-40B4-BE49-F238E27FC236}">
                <a16:creationId xmlns:a16="http://schemas.microsoft.com/office/drawing/2014/main" id="{C072FA24-34F6-3018-B814-AF4B58F3AB50}"/>
              </a:ext>
            </a:extLst>
          </p:cNvPr>
          <p:cNvSpPr txBox="1"/>
          <p:nvPr/>
        </p:nvSpPr>
        <p:spPr>
          <a:xfrm>
            <a:off x="2905923" y="2969878"/>
            <a:ext cx="711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/>
              <a:t>Toma de </a:t>
            </a:r>
            <a:r>
              <a:rPr lang="en-US" sz="800" b="1" err="1"/>
              <a:t>decisiones</a:t>
            </a:r>
            <a:endParaRPr lang="es-PE" sz="800"/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7D42D9D1-9987-78BC-EBCD-C035C59F7657}"/>
              </a:ext>
            </a:extLst>
          </p:cNvPr>
          <p:cNvSpPr txBox="1"/>
          <p:nvPr/>
        </p:nvSpPr>
        <p:spPr>
          <a:xfrm>
            <a:off x="2212870" y="3993944"/>
            <a:ext cx="711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/>
              <a:t>Derechos Humanos</a:t>
            </a:r>
            <a:endParaRPr lang="es-PE" sz="800"/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1A1E8338-DD16-AA97-FA64-26C845968FE1}"/>
              </a:ext>
            </a:extLst>
          </p:cNvPr>
          <p:cNvSpPr txBox="1"/>
          <p:nvPr/>
        </p:nvSpPr>
        <p:spPr>
          <a:xfrm>
            <a:off x="2888386" y="4003379"/>
            <a:ext cx="711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err="1"/>
              <a:t>Gestión</a:t>
            </a:r>
            <a:r>
              <a:rPr lang="en-US" sz="800" b="1"/>
              <a:t> de </a:t>
            </a:r>
            <a:r>
              <a:rPr lang="en-US" sz="800" b="1" err="1"/>
              <a:t>riesgos</a:t>
            </a:r>
            <a:endParaRPr lang="es-PE" sz="800"/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AAF85FEE-9DDF-0895-8326-D00FE6D31AB1}"/>
              </a:ext>
            </a:extLst>
          </p:cNvPr>
          <p:cNvSpPr txBox="1"/>
          <p:nvPr/>
        </p:nvSpPr>
        <p:spPr>
          <a:xfrm>
            <a:off x="2216065" y="5047043"/>
            <a:ext cx="711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err="1"/>
              <a:t>Salud</a:t>
            </a:r>
            <a:r>
              <a:rPr lang="en-US" sz="800" b="1"/>
              <a:t> y </a:t>
            </a:r>
            <a:r>
              <a:rPr lang="en-US" sz="800" b="1" err="1"/>
              <a:t>seguridad</a:t>
            </a:r>
            <a:endParaRPr lang="es-PE" sz="800"/>
          </a:p>
        </p:txBody>
      </p:sp>
      <p:sp>
        <p:nvSpPr>
          <p:cNvPr id="45" name="TextBox 48">
            <a:extLst>
              <a:ext uri="{FF2B5EF4-FFF2-40B4-BE49-F238E27FC236}">
                <a16:creationId xmlns:a16="http://schemas.microsoft.com/office/drawing/2014/main" id="{301A93C1-6A06-1B61-06E3-E1B3E91BEDF8}"/>
              </a:ext>
            </a:extLst>
          </p:cNvPr>
          <p:cNvSpPr txBox="1"/>
          <p:nvPr/>
        </p:nvSpPr>
        <p:spPr>
          <a:xfrm>
            <a:off x="2873885" y="5039165"/>
            <a:ext cx="7899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err="1"/>
              <a:t>Desempeño</a:t>
            </a:r>
            <a:r>
              <a:rPr lang="en-US" sz="800" b="1"/>
              <a:t> </a:t>
            </a:r>
            <a:r>
              <a:rPr lang="en-US" sz="800" b="1" err="1"/>
              <a:t>ambiental</a:t>
            </a:r>
            <a:endParaRPr lang="es-PE" sz="800"/>
          </a:p>
        </p:txBody>
      </p:sp>
      <p:sp>
        <p:nvSpPr>
          <p:cNvPr id="46" name="TextBox 49">
            <a:extLst>
              <a:ext uri="{FF2B5EF4-FFF2-40B4-BE49-F238E27FC236}">
                <a16:creationId xmlns:a16="http://schemas.microsoft.com/office/drawing/2014/main" id="{68777DB5-82B7-ED2D-247C-B3131C361867}"/>
              </a:ext>
            </a:extLst>
          </p:cNvPr>
          <p:cNvSpPr txBox="1"/>
          <p:nvPr/>
        </p:nvSpPr>
        <p:spPr>
          <a:xfrm>
            <a:off x="0" y="6064717"/>
            <a:ext cx="10513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err="1"/>
              <a:t>Conservación</a:t>
            </a:r>
            <a:r>
              <a:rPr lang="en-US" sz="800" b="1"/>
              <a:t> de la </a:t>
            </a:r>
            <a:r>
              <a:rPr lang="en-US" sz="800" b="1" err="1"/>
              <a:t>biodiversidad</a:t>
            </a:r>
            <a:endParaRPr lang="es-PE" sz="800"/>
          </a:p>
        </p:txBody>
      </p:sp>
      <p:sp>
        <p:nvSpPr>
          <p:cNvPr id="47" name="TextBox 50">
            <a:extLst>
              <a:ext uri="{FF2B5EF4-FFF2-40B4-BE49-F238E27FC236}">
                <a16:creationId xmlns:a16="http://schemas.microsoft.com/office/drawing/2014/main" id="{4C33277D-410C-9107-FBDB-7839A9FE7F88}"/>
              </a:ext>
            </a:extLst>
          </p:cNvPr>
          <p:cNvSpPr txBox="1"/>
          <p:nvPr/>
        </p:nvSpPr>
        <p:spPr>
          <a:xfrm>
            <a:off x="972456" y="6076688"/>
            <a:ext cx="7929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err="1"/>
              <a:t>Producción</a:t>
            </a:r>
            <a:r>
              <a:rPr lang="en-US" sz="800" b="1"/>
              <a:t> </a:t>
            </a:r>
            <a:r>
              <a:rPr lang="en-US" sz="800" b="1" err="1"/>
              <a:t>responsable</a:t>
            </a:r>
            <a:endParaRPr lang="es-PE" sz="800"/>
          </a:p>
        </p:txBody>
      </p:sp>
      <p:sp>
        <p:nvSpPr>
          <p:cNvPr id="48" name="TextBox 51">
            <a:extLst>
              <a:ext uri="{FF2B5EF4-FFF2-40B4-BE49-F238E27FC236}">
                <a16:creationId xmlns:a16="http://schemas.microsoft.com/office/drawing/2014/main" id="{64F2A75D-FCFC-AF96-55F1-F3897731EDBA}"/>
              </a:ext>
            </a:extLst>
          </p:cNvPr>
          <p:cNvSpPr txBox="1"/>
          <p:nvPr/>
        </p:nvSpPr>
        <p:spPr>
          <a:xfrm>
            <a:off x="1736687" y="6069105"/>
            <a:ext cx="7929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err="1"/>
              <a:t>Desempeño</a:t>
            </a:r>
            <a:r>
              <a:rPr lang="en-US" sz="800" b="1"/>
              <a:t> social</a:t>
            </a:r>
            <a:endParaRPr lang="es-PE" sz="800"/>
          </a:p>
        </p:txBody>
      </p:sp>
      <p:sp>
        <p:nvSpPr>
          <p:cNvPr id="49" name="TextBox 52">
            <a:extLst>
              <a:ext uri="{FF2B5EF4-FFF2-40B4-BE49-F238E27FC236}">
                <a16:creationId xmlns:a16="http://schemas.microsoft.com/office/drawing/2014/main" id="{484408E4-03FA-13FE-9875-CE8FE5AB01CE}"/>
              </a:ext>
            </a:extLst>
          </p:cNvPr>
          <p:cNvSpPr txBox="1"/>
          <p:nvPr/>
        </p:nvSpPr>
        <p:spPr>
          <a:xfrm>
            <a:off x="2477783" y="6053464"/>
            <a:ext cx="1117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err="1"/>
              <a:t>Vinculación</a:t>
            </a:r>
            <a:r>
              <a:rPr lang="en-US" sz="800" b="1"/>
              <a:t> con </a:t>
            </a:r>
            <a:r>
              <a:rPr lang="en-US" sz="800" b="1" err="1"/>
              <a:t>partes</a:t>
            </a:r>
            <a:r>
              <a:rPr lang="en-US" sz="800" b="1"/>
              <a:t> </a:t>
            </a:r>
            <a:r>
              <a:rPr lang="en-US" sz="800" b="1" err="1"/>
              <a:t>interesadas</a:t>
            </a:r>
            <a:endParaRPr lang="es-PE" sz="800"/>
          </a:p>
        </p:txBody>
      </p:sp>
      <p:pic>
        <p:nvPicPr>
          <p:cNvPr id="50" name="Picture 8">
            <a:extLst>
              <a:ext uri="{FF2B5EF4-FFF2-40B4-BE49-F238E27FC236}">
                <a16:creationId xmlns:a16="http://schemas.microsoft.com/office/drawing/2014/main" id="{DAEFABDB-6705-5AB5-4CED-8EDE37C0146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06120" y="2416543"/>
            <a:ext cx="2811926" cy="3967351"/>
          </a:xfrm>
          <a:prstGeom prst="rect">
            <a:avLst/>
          </a:prstGeom>
        </p:spPr>
      </p:pic>
      <p:pic>
        <p:nvPicPr>
          <p:cNvPr id="51" name="Picture 12">
            <a:extLst>
              <a:ext uri="{FF2B5EF4-FFF2-40B4-BE49-F238E27FC236}">
                <a16:creationId xmlns:a16="http://schemas.microsoft.com/office/drawing/2014/main" id="{03147170-6330-89DA-AFCA-EDB5F92887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3736" y="2399673"/>
            <a:ext cx="2016078" cy="2839452"/>
          </a:xfrm>
          <a:prstGeom prst="rect">
            <a:avLst/>
          </a:prstGeom>
        </p:spPr>
      </p:pic>
      <p:sp>
        <p:nvSpPr>
          <p:cNvPr id="59" name="TextBox 25">
            <a:extLst>
              <a:ext uri="{FF2B5EF4-FFF2-40B4-BE49-F238E27FC236}">
                <a16:creationId xmlns:a16="http://schemas.microsoft.com/office/drawing/2014/main" id="{6E8E8381-F1FF-B31D-EB88-B5B53A275DC1}"/>
              </a:ext>
            </a:extLst>
          </p:cNvPr>
          <p:cNvSpPr txBox="1"/>
          <p:nvPr/>
        </p:nvSpPr>
        <p:spPr>
          <a:xfrm>
            <a:off x="6601955" y="2446704"/>
            <a:ext cx="15217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 startAt="26"/>
            </a:pPr>
            <a:r>
              <a:rPr lang="es-PE" sz="800"/>
              <a:t>Acción climática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s-ES" sz="800"/>
              <a:t>Reducción de las emisiones de gases de efecto invernadero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s-ES" sz="800"/>
              <a:t>Gestión hídrica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s-PE" sz="800"/>
              <a:t>Gestión de desechos</a:t>
            </a:r>
          </a:p>
          <a:p>
            <a:pPr marL="228600" indent="-228600">
              <a:buFont typeface="+mj-lt"/>
              <a:buAutoNum type="arabicPeriod" startAt="26"/>
            </a:pPr>
            <a:r>
              <a:rPr lang="es-ES" sz="800"/>
              <a:t>Economía circular</a:t>
            </a:r>
          </a:p>
          <a:p>
            <a:pPr marL="228600" indent="-228600">
              <a:buAutoNum type="arabicPeriod" startAt="26"/>
            </a:pPr>
            <a:r>
              <a:rPr lang="es-ES" sz="800"/>
              <a:t>Gestión de relaves</a:t>
            </a:r>
          </a:p>
          <a:p>
            <a:pPr marL="228600" indent="-228600">
              <a:buAutoNum type="arabicPeriod" startAt="26"/>
            </a:pPr>
            <a:r>
              <a:rPr lang="es-PE" sz="800"/>
              <a:t>Biodiversidad y tierras productivas</a:t>
            </a:r>
          </a:p>
          <a:p>
            <a:pPr marL="228600" indent="-228600">
              <a:buAutoNum type="arabicPeriod" startAt="26"/>
            </a:pPr>
            <a:r>
              <a:rPr lang="es-PE" sz="800"/>
              <a:t>Contaminación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7C88287B-0205-F375-C12B-5F2E998FB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20" y="49626"/>
            <a:ext cx="5783317" cy="962776"/>
          </a:xfrm>
        </p:spPr>
        <p:txBody>
          <a:bodyPr>
            <a:noAutofit/>
          </a:bodyPr>
          <a:lstStyle/>
          <a:p>
            <a:r>
              <a:rPr lang="es-PE" sz="3500" b="1">
                <a:solidFill>
                  <a:schemeClr val="bg1"/>
                </a:solidFill>
                <a:latin typeface="+mn-lt"/>
              </a:rPr>
              <a:t>Sostenibilidad ASG</a:t>
            </a:r>
            <a:endParaRPr lang="es-PE" sz="3500" b="1" strike="sngStrike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39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BB5869-EC6C-65EE-257E-9C8454090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708" y="1253331"/>
            <a:ext cx="10790583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ES"/>
              <a:t>Cerro Verde se alinea a la estrategia climática de nuestra casa matriz, Freeport-</a:t>
            </a:r>
            <a:r>
              <a:rPr lang="es-ES" err="1"/>
              <a:t>McMoRan</a:t>
            </a:r>
            <a:r>
              <a:rPr lang="es-ES"/>
              <a:t> (FCX), la cual está basada en 3 pilares: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7BA2EF-0C12-8803-383B-BCF7CEE0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9B833-744C-354E-970E-09DDF1A70A85}" type="slidenum">
              <a:rPr lang="es-PE" smtClean="0"/>
              <a:t>4</a:t>
            </a:fld>
            <a:endParaRPr lang="es-PE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02560B9-ACD5-51EA-A01C-66522C64F78C}"/>
              </a:ext>
            </a:extLst>
          </p:cNvPr>
          <p:cNvSpPr/>
          <p:nvPr/>
        </p:nvSpPr>
        <p:spPr>
          <a:xfrm>
            <a:off x="747" y="-9632"/>
            <a:ext cx="12190507" cy="962776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9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819378-4E52-5B58-928C-E09F6752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640" y="-21263"/>
            <a:ext cx="1752955" cy="9860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91C1E1-80E9-F051-1896-3154C69E6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56" b="49985"/>
          <a:stretch/>
        </p:blipFill>
        <p:spPr>
          <a:xfrm>
            <a:off x="1564361" y="2464108"/>
            <a:ext cx="9063275" cy="180104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CB42CD4-07E0-534C-00C6-249A6FD09D80}"/>
              </a:ext>
            </a:extLst>
          </p:cNvPr>
          <p:cNvSpPr txBox="1"/>
          <p:nvPr/>
        </p:nvSpPr>
        <p:spPr>
          <a:xfrm>
            <a:off x="1278393" y="4464841"/>
            <a:ext cx="28282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500" b="1">
                <a:solidFill>
                  <a:srgbClr val="92D050"/>
                </a:solidFill>
              </a:rPr>
              <a:t>Reducción</a:t>
            </a:r>
          </a:p>
          <a:p>
            <a:pPr algn="ctr"/>
            <a:r>
              <a:rPr lang="es-PE" sz="2000"/>
              <a:t>Reducir las emisiones de Gases de Efecto Invernadero (GEI).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EF05F80-3AA2-D8E8-9E20-326A4C4DF133}"/>
              </a:ext>
            </a:extLst>
          </p:cNvPr>
          <p:cNvSpPr txBox="1"/>
          <p:nvPr/>
        </p:nvSpPr>
        <p:spPr>
          <a:xfrm>
            <a:off x="4634219" y="4485003"/>
            <a:ext cx="28282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500" b="1">
                <a:solidFill>
                  <a:srgbClr val="660066"/>
                </a:solidFill>
              </a:rPr>
              <a:t>Resiliencia</a:t>
            </a:r>
          </a:p>
          <a:p>
            <a:pPr algn="ctr"/>
            <a:r>
              <a:rPr lang="es-PE" sz="2000"/>
              <a:t>Mejorar la resiliencia a los riesgos del cambio climático.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3AE427D-1ECA-CF02-98DC-B3060B3CBBFF}"/>
              </a:ext>
            </a:extLst>
          </p:cNvPr>
          <p:cNvSpPr txBox="1"/>
          <p:nvPr/>
        </p:nvSpPr>
        <p:spPr>
          <a:xfrm>
            <a:off x="7803152" y="4390373"/>
            <a:ext cx="330962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500" b="1">
                <a:solidFill>
                  <a:srgbClr val="FF6600"/>
                </a:solidFill>
              </a:rPr>
              <a:t>Contribución</a:t>
            </a:r>
          </a:p>
          <a:p>
            <a:pPr algn="ctr"/>
            <a:r>
              <a:rPr lang="es-PE" sz="2000"/>
              <a:t>Contribuir con cobre producido responsablemente a la transición energética global.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9F7B59-E953-803D-8A99-10CAF2A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20" y="49626"/>
            <a:ext cx="9701461" cy="962776"/>
          </a:xfrm>
        </p:spPr>
        <p:txBody>
          <a:bodyPr>
            <a:noAutofit/>
          </a:bodyPr>
          <a:lstStyle/>
          <a:p>
            <a:r>
              <a:rPr lang="es-PE" sz="3500" b="1">
                <a:solidFill>
                  <a:schemeClr val="bg1"/>
                </a:solidFill>
                <a:latin typeface="+mn-lt"/>
              </a:rPr>
              <a:t>Estrategia Climática FCX</a:t>
            </a:r>
            <a:endParaRPr lang="es-PE" sz="3500" b="1" strike="sngStrike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69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ector recto 37">
            <a:extLst>
              <a:ext uri="{FF2B5EF4-FFF2-40B4-BE49-F238E27FC236}">
                <a16:creationId xmlns:a16="http://schemas.microsoft.com/office/drawing/2014/main" id="{0A2BC0C0-B84B-A6BF-D0FF-59486826680D}"/>
              </a:ext>
            </a:extLst>
          </p:cNvPr>
          <p:cNvCxnSpPr>
            <a:cxnSpLocks/>
          </p:cNvCxnSpPr>
          <p:nvPr/>
        </p:nvCxnSpPr>
        <p:spPr>
          <a:xfrm>
            <a:off x="7537488" y="3922967"/>
            <a:ext cx="0" cy="14779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37">
            <a:extLst>
              <a:ext uri="{FF2B5EF4-FFF2-40B4-BE49-F238E27FC236}">
                <a16:creationId xmlns:a16="http://schemas.microsoft.com/office/drawing/2014/main" id="{E4684444-64EC-8738-4673-BB3C93125A52}"/>
              </a:ext>
            </a:extLst>
          </p:cNvPr>
          <p:cNvCxnSpPr>
            <a:cxnSpLocks/>
          </p:cNvCxnSpPr>
          <p:nvPr/>
        </p:nvCxnSpPr>
        <p:spPr>
          <a:xfrm>
            <a:off x="10158204" y="3936228"/>
            <a:ext cx="0" cy="14779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A5280C66-4A15-C9E5-BF78-1EC35D49C5F0}"/>
              </a:ext>
            </a:extLst>
          </p:cNvPr>
          <p:cNvCxnSpPr>
            <a:cxnSpLocks/>
          </p:cNvCxnSpPr>
          <p:nvPr/>
        </p:nvCxnSpPr>
        <p:spPr>
          <a:xfrm>
            <a:off x="2311898" y="3928719"/>
            <a:ext cx="0" cy="14779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7" name="Rectángulo 6156">
            <a:extLst>
              <a:ext uri="{FF2B5EF4-FFF2-40B4-BE49-F238E27FC236}">
                <a16:creationId xmlns:a16="http://schemas.microsoft.com/office/drawing/2014/main" id="{E14450FE-FAA4-5973-2734-42FD150DE2F2}"/>
              </a:ext>
            </a:extLst>
          </p:cNvPr>
          <p:cNvSpPr/>
          <p:nvPr/>
        </p:nvSpPr>
        <p:spPr>
          <a:xfrm>
            <a:off x="338845" y="2649353"/>
            <a:ext cx="11612487" cy="5794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000" b="1"/>
          </a:p>
        </p:txBody>
      </p:sp>
      <p:pic>
        <p:nvPicPr>
          <p:cNvPr id="6150" name="Picture 6" descr="Proyecto de Innovación y Emprendimiento | Universidad del Sagrado Corazón">
            <a:extLst>
              <a:ext uri="{FF2B5EF4-FFF2-40B4-BE49-F238E27FC236}">
                <a16:creationId xmlns:a16="http://schemas.microsoft.com/office/drawing/2014/main" id="{643A7666-BBDC-D308-B25D-20175FE90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976" y="4640541"/>
            <a:ext cx="2164976" cy="144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10+ Energia Eolica Dibujo">
            <a:extLst>
              <a:ext uri="{FF2B5EF4-FFF2-40B4-BE49-F238E27FC236}">
                <a16:creationId xmlns:a16="http://schemas.microsoft.com/office/drawing/2014/main" id="{C996FC59-D8BB-8B0E-4E12-090FF70B9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6"/>
          <a:stretch/>
        </p:blipFill>
        <p:spPr bwMode="auto">
          <a:xfrm>
            <a:off x="1211795" y="4381955"/>
            <a:ext cx="2278584" cy="186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DC60C2C4-AFF8-B4F0-863F-B263A811B7CA}"/>
              </a:ext>
            </a:extLst>
          </p:cNvPr>
          <p:cNvCxnSpPr/>
          <p:nvPr/>
        </p:nvCxnSpPr>
        <p:spPr>
          <a:xfrm>
            <a:off x="-27240" y="3641459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83619FB3-0D4C-B752-5C02-AF7F67584481}"/>
              </a:ext>
            </a:extLst>
          </p:cNvPr>
          <p:cNvSpPr/>
          <p:nvPr/>
        </p:nvSpPr>
        <p:spPr>
          <a:xfrm>
            <a:off x="824309" y="4021181"/>
            <a:ext cx="2975177" cy="1206600"/>
          </a:xfrm>
          <a:custGeom>
            <a:avLst/>
            <a:gdLst>
              <a:gd name="connsiteX0" fmla="*/ 2345472 w 4690944"/>
              <a:gd name="connsiteY0" fmla="*/ 0 h 1810870"/>
              <a:gd name="connsiteX1" fmla="*/ 4668087 w 4690944"/>
              <a:gd name="connsiteY1" fmla="*/ 1678106 h 1810870"/>
              <a:gd name="connsiteX2" fmla="*/ 4690944 w 4690944"/>
              <a:gd name="connsiteY2" fmla="*/ 1810870 h 1810870"/>
              <a:gd name="connsiteX3" fmla="*/ 4077563 w 4690944"/>
              <a:gd name="connsiteY3" fmla="*/ 1810870 h 1810870"/>
              <a:gd name="connsiteX4" fmla="*/ 4036965 w 4690944"/>
              <a:gd name="connsiteY4" fmla="*/ 1680257 h 1810870"/>
              <a:gd name="connsiteX5" fmla="*/ 2371418 w 4690944"/>
              <a:gd name="connsiteY5" fmla="*/ 666584 h 1810870"/>
              <a:gd name="connsiteX6" fmla="*/ 705871 w 4690944"/>
              <a:gd name="connsiteY6" fmla="*/ 1680257 h 1810870"/>
              <a:gd name="connsiteX7" fmla="*/ 665274 w 4690944"/>
              <a:gd name="connsiteY7" fmla="*/ 1810870 h 1810870"/>
              <a:gd name="connsiteX8" fmla="*/ 0 w 4690944"/>
              <a:gd name="connsiteY8" fmla="*/ 1810870 h 1810870"/>
              <a:gd name="connsiteX9" fmla="*/ 22857 w 4690944"/>
              <a:gd name="connsiteY9" fmla="*/ 1678106 h 1810870"/>
              <a:gd name="connsiteX10" fmla="*/ 2345472 w 4690944"/>
              <a:gd name="connsiteY10" fmla="*/ 0 h 181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90944" h="1810870">
                <a:moveTo>
                  <a:pt x="2345472" y="0"/>
                </a:moveTo>
                <a:cubicBezTo>
                  <a:pt x="3491150" y="0"/>
                  <a:pt x="4447021" y="720412"/>
                  <a:pt x="4668087" y="1678106"/>
                </a:cubicBezTo>
                <a:lnTo>
                  <a:pt x="4690944" y="1810870"/>
                </a:lnTo>
                <a:lnTo>
                  <a:pt x="4077563" y="1810870"/>
                </a:lnTo>
                <a:lnTo>
                  <a:pt x="4036965" y="1680257"/>
                </a:lnTo>
                <a:cubicBezTo>
                  <a:pt x="3816161" y="1092986"/>
                  <a:pt x="3153984" y="666584"/>
                  <a:pt x="2371418" y="666584"/>
                </a:cubicBezTo>
                <a:cubicBezTo>
                  <a:pt x="1588852" y="666584"/>
                  <a:pt x="926675" y="1092986"/>
                  <a:pt x="705871" y="1680257"/>
                </a:cubicBezTo>
                <a:lnTo>
                  <a:pt x="665274" y="1810870"/>
                </a:lnTo>
                <a:lnTo>
                  <a:pt x="0" y="1810870"/>
                </a:lnTo>
                <a:lnTo>
                  <a:pt x="22857" y="1678106"/>
                </a:lnTo>
                <a:cubicBezTo>
                  <a:pt x="243923" y="720412"/>
                  <a:pt x="1199794" y="0"/>
                  <a:pt x="2345472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PE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330AA88A-B847-158D-855C-DEED537B51F9}"/>
              </a:ext>
            </a:extLst>
          </p:cNvPr>
          <p:cNvSpPr/>
          <p:nvPr/>
        </p:nvSpPr>
        <p:spPr>
          <a:xfrm>
            <a:off x="3408985" y="4031183"/>
            <a:ext cx="2975177" cy="1206600"/>
          </a:xfrm>
          <a:custGeom>
            <a:avLst/>
            <a:gdLst>
              <a:gd name="connsiteX0" fmla="*/ 2345472 w 4690944"/>
              <a:gd name="connsiteY0" fmla="*/ 0 h 1810870"/>
              <a:gd name="connsiteX1" fmla="*/ 4668087 w 4690944"/>
              <a:gd name="connsiteY1" fmla="*/ 1678106 h 1810870"/>
              <a:gd name="connsiteX2" fmla="*/ 4690944 w 4690944"/>
              <a:gd name="connsiteY2" fmla="*/ 1810870 h 1810870"/>
              <a:gd name="connsiteX3" fmla="*/ 4077563 w 4690944"/>
              <a:gd name="connsiteY3" fmla="*/ 1810870 h 1810870"/>
              <a:gd name="connsiteX4" fmla="*/ 4036965 w 4690944"/>
              <a:gd name="connsiteY4" fmla="*/ 1680257 h 1810870"/>
              <a:gd name="connsiteX5" fmla="*/ 2371418 w 4690944"/>
              <a:gd name="connsiteY5" fmla="*/ 666584 h 1810870"/>
              <a:gd name="connsiteX6" fmla="*/ 705871 w 4690944"/>
              <a:gd name="connsiteY6" fmla="*/ 1680257 h 1810870"/>
              <a:gd name="connsiteX7" fmla="*/ 665274 w 4690944"/>
              <a:gd name="connsiteY7" fmla="*/ 1810870 h 1810870"/>
              <a:gd name="connsiteX8" fmla="*/ 0 w 4690944"/>
              <a:gd name="connsiteY8" fmla="*/ 1810870 h 1810870"/>
              <a:gd name="connsiteX9" fmla="*/ 22857 w 4690944"/>
              <a:gd name="connsiteY9" fmla="*/ 1678106 h 1810870"/>
              <a:gd name="connsiteX10" fmla="*/ 2345472 w 4690944"/>
              <a:gd name="connsiteY10" fmla="*/ 0 h 181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90944" h="1810870">
                <a:moveTo>
                  <a:pt x="2345472" y="0"/>
                </a:moveTo>
                <a:cubicBezTo>
                  <a:pt x="3491150" y="0"/>
                  <a:pt x="4447021" y="720412"/>
                  <a:pt x="4668087" y="1678106"/>
                </a:cubicBezTo>
                <a:lnTo>
                  <a:pt x="4690944" y="1810870"/>
                </a:lnTo>
                <a:lnTo>
                  <a:pt x="4077563" y="1810870"/>
                </a:lnTo>
                <a:lnTo>
                  <a:pt x="4036965" y="1680257"/>
                </a:lnTo>
                <a:cubicBezTo>
                  <a:pt x="3816161" y="1092986"/>
                  <a:pt x="3153984" y="666584"/>
                  <a:pt x="2371418" y="666584"/>
                </a:cubicBezTo>
                <a:cubicBezTo>
                  <a:pt x="1588852" y="666584"/>
                  <a:pt x="926675" y="1092986"/>
                  <a:pt x="705871" y="1680257"/>
                </a:cubicBezTo>
                <a:lnTo>
                  <a:pt x="665274" y="1810870"/>
                </a:lnTo>
                <a:lnTo>
                  <a:pt x="0" y="1810870"/>
                </a:lnTo>
                <a:lnTo>
                  <a:pt x="22857" y="1678106"/>
                </a:lnTo>
                <a:cubicBezTo>
                  <a:pt x="243923" y="720412"/>
                  <a:pt x="1199794" y="0"/>
                  <a:pt x="23454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PE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6FBF1D98-CE37-C594-148C-B621DB4C2259}"/>
              </a:ext>
            </a:extLst>
          </p:cNvPr>
          <p:cNvSpPr/>
          <p:nvPr/>
        </p:nvSpPr>
        <p:spPr>
          <a:xfrm>
            <a:off x="5975732" y="4028571"/>
            <a:ext cx="2975177" cy="1206600"/>
          </a:xfrm>
          <a:custGeom>
            <a:avLst/>
            <a:gdLst>
              <a:gd name="connsiteX0" fmla="*/ 2345472 w 4690944"/>
              <a:gd name="connsiteY0" fmla="*/ 0 h 1810870"/>
              <a:gd name="connsiteX1" fmla="*/ 4668087 w 4690944"/>
              <a:gd name="connsiteY1" fmla="*/ 1678106 h 1810870"/>
              <a:gd name="connsiteX2" fmla="*/ 4690944 w 4690944"/>
              <a:gd name="connsiteY2" fmla="*/ 1810870 h 1810870"/>
              <a:gd name="connsiteX3" fmla="*/ 4077563 w 4690944"/>
              <a:gd name="connsiteY3" fmla="*/ 1810870 h 1810870"/>
              <a:gd name="connsiteX4" fmla="*/ 4036965 w 4690944"/>
              <a:gd name="connsiteY4" fmla="*/ 1680257 h 1810870"/>
              <a:gd name="connsiteX5" fmla="*/ 2371418 w 4690944"/>
              <a:gd name="connsiteY5" fmla="*/ 666584 h 1810870"/>
              <a:gd name="connsiteX6" fmla="*/ 705871 w 4690944"/>
              <a:gd name="connsiteY6" fmla="*/ 1680257 h 1810870"/>
              <a:gd name="connsiteX7" fmla="*/ 665274 w 4690944"/>
              <a:gd name="connsiteY7" fmla="*/ 1810870 h 1810870"/>
              <a:gd name="connsiteX8" fmla="*/ 0 w 4690944"/>
              <a:gd name="connsiteY8" fmla="*/ 1810870 h 1810870"/>
              <a:gd name="connsiteX9" fmla="*/ 22857 w 4690944"/>
              <a:gd name="connsiteY9" fmla="*/ 1678106 h 1810870"/>
              <a:gd name="connsiteX10" fmla="*/ 2345472 w 4690944"/>
              <a:gd name="connsiteY10" fmla="*/ 0 h 181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90944" h="1810870">
                <a:moveTo>
                  <a:pt x="2345472" y="0"/>
                </a:moveTo>
                <a:cubicBezTo>
                  <a:pt x="3491150" y="0"/>
                  <a:pt x="4447021" y="720412"/>
                  <a:pt x="4668087" y="1678106"/>
                </a:cubicBezTo>
                <a:lnTo>
                  <a:pt x="4690944" y="1810870"/>
                </a:lnTo>
                <a:lnTo>
                  <a:pt x="4077563" y="1810870"/>
                </a:lnTo>
                <a:lnTo>
                  <a:pt x="4036965" y="1680257"/>
                </a:lnTo>
                <a:cubicBezTo>
                  <a:pt x="3816161" y="1092986"/>
                  <a:pt x="3153984" y="666584"/>
                  <a:pt x="2371418" y="666584"/>
                </a:cubicBezTo>
                <a:cubicBezTo>
                  <a:pt x="1588852" y="666584"/>
                  <a:pt x="926675" y="1092986"/>
                  <a:pt x="705871" y="1680257"/>
                </a:cubicBezTo>
                <a:lnTo>
                  <a:pt x="665274" y="1810870"/>
                </a:lnTo>
                <a:lnTo>
                  <a:pt x="0" y="1810870"/>
                </a:lnTo>
                <a:lnTo>
                  <a:pt x="22857" y="1678106"/>
                </a:lnTo>
                <a:cubicBezTo>
                  <a:pt x="243923" y="720412"/>
                  <a:pt x="1199794" y="0"/>
                  <a:pt x="234547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PE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EA4C5552-D94C-33F1-A79C-442551A928E6}"/>
              </a:ext>
            </a:extLst>
          </p:cNvPr>
          <p:cNvSpPr/>
          <p:nvPr/>
        </p:nvSpPr>
        <p:spPr>
          <a:xfrm>
            <a:off x="8561934" y="4050985"/>
            <a:ext cx="2975177" cy="1206600"/>
          </a:xfrm>
          <a:custGeom>
            <a:avLst/>
            <a:gdLst>
              <a:gd name="connsiteX0" fmla="*/ 2345472 w 4690944"/>
              <a:gd name="connsiteY0" fmla="*/ 0 h 1810870"/>
              <a:gd name="connsiteX1" fmla="*/ 4668087 w 4690944"/>
              <a:gd name="connsiteY1" fmla="*/ 1678106 h 1810870"/>
              <a:gd name="connsiteX2" fmla="*/ 4690944 w 4690944"/>
              <a:gd name="connsiteY2" fmla="*/ 1810870 h 1810870"/>
              <a:gd name="connsiteX3" fmla="*/ 4077563 w 4690944"/>
              <a:gd name="connsiteY3" fmla="*/ 1810870 h 1810870"/>
              <a:gd name="connsiteX4" fmla="*/ 4036965 w 4690944"/>
              <a:gd name="connsiteY4" fmla="*/ 1680257 h 1810870"/>
              <a:gd name="connsiteX5" fmla="*/ 2371418 w 4690944"/>
              <a:gd name="connsiteY5" fmla="*/ 666584 h 1810870"/>
              <a:gd name="connsiteX6" fmla="*/ 705871 w 4690944"/>
              <a:gd name="connsiteY6" fmla="*/ 1680257 h 1810870"/>
              <a:gd name="connsiteX7" fmla="*/ 665274 w 4690944"/>
              <a:gd name="connsiteY7" fmla="*/ 1810870 h 1810870"/>
              <a:gd name="connsiteX8" fmla="*/ 0 w 4690944"/>
              <a:gd name="connsiteY8" fmla="*/ 1810870 h 1810870"/>
              <a:gd name="connsiteX9" fmla="*/ 22857 w 4690944"/>
              <a:gd name="connsiteY9" fmla="*/ 1678106 h 1810870"/>
              <a:gd name="connsiteX10" fmla="*/ 2345472 w 4690944"/>
              <a:gd name="connsiteY10" fmla="*/ 0 h 181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90944" h="1810870">
                <a:moveTo>
                  <a:pt x="2345472" y="0"/>
                </a:moveTo>
                <a:cubicBezTo>
                  <a:pt x="3491150" y="0"/>
                  <a:pt x="4447021" y="720412"/>
                  <a:pt x="4668087" y="1678106"/>
                </a:cubicBezTo>
                <a:lnTo>
                  <a:pt x="4690944" y="1810870"/>
                </a:lnTo>
                <a:lnTo>
                  <a:pt x="4077563" y="1810870"/>
                </a:lnTo>
                <a:lnTo>
                  <a:pt x="4036965" y="1680257"/>
                </a:lnTo>
                <a:cubicBezTo>
                  <a:pt x="3816161" y="1092986"/>
                  <a:pt x="3153984" y="666584"/>
                  <a:pt x="2371418" y="666584"/>
                </a:cubicBezTo>
                <a:cubicBezTo>
                  <a:pt x="1588852" y="666584"/>
                  <a:pt x="926675" y="1092986"/>
                  <a:pt x="705871" y="1680257"/>
                </a:cubicBezTo>
                <a:lnTo>
                  <a:pt x="665274" y="1810870"/>
                </a:lnTo>
                <a:lnTo>
                  <a:pt x="0" y="1810870"/>
                </a:lnTo>
                <a:lnTo>
                  <a:pt x="22857" y="1678106"/>
                </a:lnTo>
                <a:cubicBezTo>
                  <a:pt x="243923" y="720412"/>
                  <a:pt x="1199794" y="0"/>
                  <a:pt x="234547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PE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F497988D-AB85-E2FE-B322-08C679E3B06E}"/>
              </a:ext>
            </a:extLst>
          </p:cNvPr>
          <p:cNvSpPr/>
          <p:nvPr/>
        </p:nvSpPr>
        <p:spPr>
          <a:xfrm>
            <a:off x="2039262" y="3383452"/>
            <a:ext cx="534339" cy="52700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E3FF885-7201-A33C-5A1B-B980DE13E278}"/>
              </a:ext>
            </a:extLst>
          </p:cNvPr>
          <p:cNvSpPr txBox="1"/>
          <p:nvPr/>
        </p:nvSpPr>
        <p:spPr>
          <a:xfrm>
            <a:off x="1175761" y="6188321"/>
            <a:ext cx="220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/>
              <a:t>Descarbonización del suministro eléctrico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CB2F6B1-0547-1763-1CCB-951EEEC121D0}"/>
              </a:ext>
            </a:extLst>
          </p:cNvPr>
          <p:cNvSpPr txBox="1"/>
          <p:nvPr/>
        </p:nvSpPr>
        <p:spPr>
          <a:xfrm>
            <a:off x="3770757" y="6250027"/>
            <a:ext cx="220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/>
              <a:t>Electrificación de equipos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DD7FF24-9643-62B3-0A30-53589B2F6B4D}"/>
              </a:ext>
            </a:extLst>
          </p:cNvPr>
          <p:cNvSpPr txBox="1"/>
          <p:nvPr/>
        </p:nvSpPr>
        <p:spPr>
          <a:xfrm>
            <a:off x="6280489" y="6131367"/>
            <a:ext cx="240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/>
              <a:t>Eficiencia energética y de activos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3D2F9C2-66F7-BD94-0284-B9C65FAF4E5B}"/>
              </a:ext>
            </a:extLst>
          </p:cNvPr>
          <p:cNvSpPr txBox="1"/>
          <p:nvPr/>
        </p:nvSpPr>
        <p:spPr>
          <a:xfrm>
            <a:off x="8845783" y="6209091"/>
            <a:ext cx="240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/>
              <a:t>Innovación en procesos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99FC30D5-45DB-5E53-A9CB-BBF53DB19621}"/>
              </a:ext>
            </a:extLst>
          </p:cNvPr>
          <p:cNvSpPr/>
          <p:nvPr/>
        </p:nvSpPr>
        <p:spPr>
          <a:xfrm>
            <a:off x="4681450" y="3390961"/>
            <a:ext cx="534339" cy="5277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9" name="Imagen 48" descr="Coche eléctrico de ilustración de dibujos animados en la carga | Vector ...">
            <a:extLst>
              <a:ext uri="{FF2B5EF4-FFF2-40B4-BE49-F238E27FC236}">
                <a16:creationId xmlns:a16="http://schemas.microsoft.com/office/drawing/2014/main" id="{09C1522A-02E4-BB68-7367-7546C462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2123"/>
          <a:stretch>
            <a:fillRect/>
          </a:stretch>
        </p:blipFill>
        <p:spPr bwMode="auto">
          <a:xfrm>
            <a:off x="3823538" y="4549627"/>
            <a:ext cx="2140222" cy="1581740"/>
          </a:xfrm>
          <a:custGeom>
            <a:avLst/>
            <a:gdLst>
              <a:gd name="connsiteX0" fmla="*/ 2854713 w 5709426"/>
              <a:gd name="connsiteY0" fmla="*/ 0 h 4219575"/>
              <a:gd name="connsiteX1" fmla="*/ 5709426 w 5709426"/>
              <a:gd name="connsiteY1" fmla="*/ 2592659 h 4219575"/>
              <a:gd name="connsiteX2" fmla="*/ 5221886 w 5709426"/>
              <a:gd name="connsiteY2" fmla="*/ 4042239 h 4219575"/>
              <a:gd name="connsiteX3" fmla="*/ 5075873 w 5709426"/>
              <a:gd name="connsiteY3" fmla="*/ 4219575 h 4219575"/>
              <a:gd name="connsiteX4" fmla="*/ 633553 w 5709426"/>
              <a:gd name="connsiteY4" fmla="*/ 4219575 h 4219575"/>
              <a:gd name="connsiteX5" fmla="*/ 487540 w 5709426"/>
              <a:gd name="connsiteY5" fmla="*/ 4042239 h 4219575"/>
              <a:gd name="connsiteX6" fmla="*/ 0 w 5709426"/>
              <a:gd name="connsiteY6" fmla="*/ 2592659 h 4219575"/>
              <a:gd name="connsiteX7" fmla="*/ 2854713 w 5709426"/>
              <a:gd name="connsiteY7" fmla="*/ 0 h 421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9426" h="4219575">
                <a:moveTo>
                  <a:pt x="2854713" y="0"/>
                </a:moveTo>
                <a:cubicBezTo>
                  <a:pt x="4431327" y="0"/>
                  <a:pt x="5709426" y="1160773"/>
                  <a:pt x="5709426" y="2592659"/>
                </a:cubicBezTo>
                <a:cubicBezTo>
                  <a:pt x="5709426" y="3129616"/>
                  <a:pt x="5529694" y="3628448"/>
                  <a:pt x="5221886" y="4042239"/>
                </a:cubicBezTo>
                <a:lnTo>
                  <a:pt x="5075873" y="4219575"/>
                </a:lnTo>
                <a:lnTo>
                  <a:pt x="633553" y="4219575"/>
                </a:lnTo>
                <a:lnTo>
                  <a:pt x="487540" y="4042239"/>
                </a:lnTo>
                <a:cubicBezTo>
                  <a:pt x="179733" y="3628448"/>
                  <a:pt x="0" y="3129616"/>
                  <a:pt x="0" y="2592659"/>
                </a:cubicBezTo>
                <a:cubicBezTo>
                  <a:pt x="0" y="1160773"/>
                  <a:pt x="1278099" y="0"/>
                  <a:pt x="28547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n 49" descr="LA OPTIMIZACIÓN DE PROCESOS Y SUS 8 GRANDES VENTAJAS PARA TU ...">
            <a:extLst>
              <a:ext uri="{FF2B5EF4-FFF2-40B4-BE49-F238E27FC236}">
                <a16:creationId xmlns:a16="http://schemas.microsoft.com/office/drawing/2014/main" id="{A2A83709-924E-D4AA-F494-0EE8950F4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013" y="4620953"/>
            <a:ext cx="2108430" cy="1406306"/>
          </a:xfrm>
          <a:custGeom>
            <a:avLst/>
            <a:gdLst>
              <a:gd name="connsiteX0" fmla="*/ 1640602 w 4116138"/>
              <a:gd name="connsiteY0" fmla="*/ 0 h 2745431"/>
              <a:gd name="connsiteX1" fmla="*/ 2464156 w 4116138"/>
              <a:gd name="connsiteY1" fmla="*/ 0 h 2745431"/>
              <a:gd name="connsiteX2" fmla="*/ 2478295 w 4116138"/>
              <a:gd name="connsiteY2" fmla="*/ 2123 h 2745431"/>
              <a:gd name="connsiteX3" fmla="*/ 4070728 w 4116138"/>
              <a:gd name="connsiteY3" fmla="*/ 1420864 h 2745431"/>
              <a:gd name="connsiteX4" fmla="*/ 4116138 w 4116138"/>
              <a:gd name="connsiteY4" fmla="*/ 1594626 h 2745431"/>
              <a:gd name="connsiteX5" fmla="*/ 4116138 w 4116138"/>
              <a:gd name="connsiteY5" fmla="*/ 2483747 h 2745431"/>
              <a:gd name="connsiteX6" fmla="*/ 4070728 w 4116138"/>
              <a:gd name="connsiteY6" fmla="*/ 2657509 h 2745431"/>
              <a:gd name="connsiteX7" fmla="*/ 4038021 w 4116138"/>
              <a:gd name="connsiteY7" fmla="*/ 2745431 h 2745431"/>
              <a:gd name="connsiteX8" fmla="*/ 66738 w 4116138"/>
              <a:gd name="connsiteY8" fmla="*/ 2745431 h 2745431"/>
              <a:gd name="connsiteX9" fmla="*/ 34031 w 4116138"/>
              <a:gd name="connsiteY9" fmla="*/ 2657509 h 2745431"/>
              <a:gd name="connsiteX10" fmla="*/ 0 w 4116138"/>
              <a:gd name="connsiteY10" fmla="*/ 2527292 h 2745431"/>
              <a:gd name="connsiteX11" fmla="*/ 0 w 4116138"/>
              <a:gd name="connsiteY11" fmla="*/ 1551081 h 2745431"/>
              <a:gd name="connsiteX12" fmla="*/ 34031 w 4116138"/>
              <a:gd name="connsiteY12" fmla="*/ 1420864 h 2745431"/>
              <a:gd name="connsiteX13" fmla="*/ 1626463 w 4116138"/>
              <a:gd name="connsiteY13" fmla="*/ 2123 h 2745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6138" h="2745431">
                <a:moveTo>
                  <a:pt x="1640602" y="0"/>
                </a:moveTo>
                <a:lnTo>
                  <a:pt x="2464156" y="0"/>
                </a:lnTo>
                <a:lnTo>
                  <a:pt x="2478295" y="2123"/>
                </a:lnTo>
                <a:cubicBezTo>
                  <a:pt x="3234956" y="154463"/>
                  <a:pt x="3844317" y="704662"/>
                  <a:pt x="4070728" y="1420864"/>
                </a:cubicBezTo>
                <a:lnTo>
                  <a:pt x="4116138" y="1594626"/>
                </a:lnTo>
                <a:lnTo>
                  <a:pt x="4116138" y="2483747"/>
                </a:lnTo>
                <a:lnTo>
                  <a:pt x="4070728" y="2657509"/>
                </a:lnTo>
                <a:lnTo>
                  <a:pt x="4038021" y="2745431"/>
                </a:lnTo>
                <a:lnTo>
                  <a:pt x="66738" y="2745431"/>
                </a:lnTo>
                <a:lnTo>
                  <a:pt x="34031" y="2657509"/>
                </a:lnTo>
                <a:lnTo>
                  <a:pt x="0" y="2527292"/>
                </a:lnTo>
                <a:lnTo>
                  <a:pt x="0" y="1551081"/>
                </a:lnTo>
                <a:lnTo>
                  <a:pt x="34031" y="1420864"/>
                </a:lnTo>
                <a:cubicBezTo>
                  <a:pt x="260441" y="704662"/>
                  <a:pt x="869802" y="154463"/>
                  <a:pt x="1626463" y="21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6ED42AC7-98CE-D395-B63B-0D688BDAF0F9}"/>
              </a:ext>
            </a:extLst>
          </p:cNvPr>
          <p:cNvSpPr/>
          <p:nvPr/>
        </p:nvSpPr>
        <p:spPr>
          <a:xfrm>
            <a:off x="338845" y="1719182"/>
            <a:ext cx="11612487" cy="88115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D3074A1B-0C5E-511B-20C6-FF5F85D1DBC7}"/>
              </a:ext>
            </a:extLst>
          </p:cNvPr>
          <p:cNvSpPr txBox="1"/>
          <p:nvPr/>
        </p:nvSpPr>
        <p:spPr>
          <a:xfrm>
            <a:off x="476823" y="1813029"/>
            <a:ext cx="2147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>
                <a:solidFill>
                  <a:schemeClr val="bg1"/>
                </a:solidFill>
              </a:rPr>
              <a:t>Objetivos </a:t>
            </a:r>
          </a:p>
          <a:p>
            <a:r>
              <a:rPr lang="es-PE" b="1">
                <a:solidFill>
                  <a:schemeClr val="bg1"/>
                </a:solidFill>
              </a:rPr>
              <a:t>(Alcance 1 y 2)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CDA63D81-8696-9293-6FE8-561B35A5184F}"/>
              </a:ext>
            </a:extLst>
          </p:cNvPr>
          <p:cNvSpPr txBox="1"/>
          <p:nvPr/>
        </p:nvSpPr>
        <p:spPr>
          <a:xfrm>
            <a:off x="2198184" y="1715980"/>
            <a:ext cx="7084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b="1">
                <a:solidFill>
                  <a:schemeClr val="bg1"/>
                </a:solidFill>
              </a:rPr>
              <a:t>Reducción del 15% de intensidad de emisiones de GEI en las Américas.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b="1">
                <a:solidFill>
                  <a:schemeClr val="bg1"/>
                </a:solidFill>
              </a:rPr>
              <a:t>Reducción del 30% de intensidad de emisiones de GEI en PT-FI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8A96B032-4B21-486D-6BB5-315EDA7445DF}"/>
              </a:ext>
            </a:extLst>
          </p:cNvPr>
          <p:cNvSpPr/>
          <p:nvPr/>
        </p:nvSpPr>
        <p:spPr>
          <a:xfrm>
            <a:off x="338845" y="2665676"/>
            <a:ext cx="8341455" cy="483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sz="2000" b="1"/>
              <a:t>Aspiramos  a </a:t>
            </a:r>
            <a:r>
              <a:rPr lang="es-ES" sz="2000" b="1"/>
              <a:t>participar y contribuir positivamente a una economía de cero emisiones netas</a:t>
            </a:r>
            <a:endParaRPr lang="es-PE" sz="2000" b="1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733B890E-E316-18D4-3DB7-87DCC86FDD60}"/>
              </a:ext>
            </a:extLst>
          </p:cNvPr>
          <p:cNvSpPr txBox="1"/>
          <p:nvPr/>
        </p:nvSpPr>
        <p:spPr>
          <a:xfrm>
            <a:off x="10848494" y="2601918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>
                <a:solidFill>
                  <a:schemeClr val="bg1"/>
                </a:solidFill>
              </a:rPr>
              <a:t>2050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937AE6DF-D328-7D38-4EF7-34A26C549205}"/>
              </a:ext>
            </a:extLst>
          </p:cNvPr>
          <p:cNvSpPr txBox="1"/>
          <p:nvPr/>
        </p:nvSpPr>
        <p:spPr>
          <a:xfrm>
            <a:off x="9936515" y="1748901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>
                <a:solidFill>
                  <a:schemeClr val="bg1"/>
                </a:solidFill>
              </a:rPr>
              <a:t>2030</a:t>
            </a:r>
          </a:p>
        </p:txBody>
      </p:sp>
      <p:cxnSp>
        <p:nvCxnSpPr>
          <p:cNvPr id="6161" name="Conector recto de flecha 6160">
            <a:extLst>
              <a:ext uri="{FF2B5EF4-FFF2-40B4-BE49-F238E27FC236}">
                <a16:creationId xmlns:a16="http://schemas.microsoft.com/office/drawing/2014/main" id="{AAB25F08-D015-2AB2-31D1-BE9946E5A515}"/>
              </a:ext>
            </a:extLst>
          </p:cNvPr>
          <p:cNvCxnSpPr>
            <a:cxnSpLocks/>
          </p:cNvCxnSpPr>
          <p:nvPr/>
        </p:nvCxnSpPr>
        <p:spPr>
          <a:xfrm>
            <a:off x="8287657" y="2891265"/>
            <a:ext cx="252779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2" name="Conector recto de flecha 6161">
            <a:extLst>
              <a:ext uri="{FF2B5EF4-FFF2-40B4-BE49-F238E27FC236}">
                <a16:creationId xmlns:a16="http://schemas.microsoft.com/office/drawing/2014/main" id="{14E5AD6C-9105-470E-5294-7464BA08F9E1}"/>
              </a:ext>
            </a:extLst>
          </p:cNvPr>
          <p:cNvCxnSpPr>
            <a:cxnSpLocks/>
          </p:cNvCxnSpPr>
          <p:nvPr/>
        </p:nvCxnSpPr>
        <p:spPr>
          <a:xfrm>
            <a:off x="9282995" y="2058985"/>
            <a:ext cx="71082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4">
            <a:extLst>
              <a:ext uri="{FF2B5EF4-FFF2-40B4-BE49-F238E27FC236}">
                <a16:creationId xmlns:a16="http://schemas.microsoft.com/office/drawing/2014/main" id="{8A9D5A6B-6503-8194-363A-212B3168195F}"/>
              </a:ext>
            </a:extLst>
          </p:cNvPr>
          <p:cNvSpPr/>
          <p:nvPr/>
        </p:nvSpPr>
        <p:spPr>
          <a:xfrm>
            <a:off x="747" y="-9632"/>
            <a:ext cx="12190507" cy="962776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9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02" y="201236"/>
            <a:ext cx="9680953" cy="607555"/>
          </a:xfrm>
        </p:spPr>
        <p:txBody>
          <a:bodyPr/>
          <a:lstStyle/>
          <a:p>
            <a:r>
              <a:rPr lang="es-PE" sz="3500" b="1">
                <a:solidFill>
                  <a:schemeClr val="bg1"/>
                </a:solidFill>
                <a:latin typeface="+mn-lt"/>
              </a:rPr>
              <a:t>Objetivos y Hoja de Ruta de FCX</a:t>
            </a:r>
          </a:p>
        </p:txBody>
      </p:sp>
      <p:pic>
        <p:nvPicPr>
          <p:cNvPr id="7" name="Imagen 5">
            <a:extLst>
              <a:ext uri="{FF2B5EF4-FFF2-40B4-BE49-F238E27FC236}">
                <a16:creationId xmlns:a16="http://schemas.microsoft.com/office/drawing/2014/main" id="{9375D2E6-1136-C58B-363B-5B783482F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640" y="-21263"/>
            <a:ext cx="1752955" cy="986037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D3E27E87-9AED-C2B2-FCC8-7EDF69507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411" y="1136077"/>
            <a:ext cx="11552744" cy="5958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2800">
                <a:latin typeface="+mn-lt"/>
              </a:rPr>
              <a:t>Cerro Verde contribuirá al objetivo y hoja de ruta de descarbonización de FCX.</a:t>
            </a:r>
          </a:p>
        </p:txBody>
      </p:sp>
      <p:cxnSp>
        <p:nvCxnSpPr>
          <p:cNvPr id="16" name="Conector recto 37">
            <a:extLst>
              <a:ext uri="{FF2B5EF4-FFF2-40B4-BE49-F238E27FC236}">
                <a16:creationId xmlns:a16="http://schemas.microsoft.com/office/drawing/2014/main" id="{3F92192E-FE70-9599-BEE3-1019EA6F6301}"/>
              </a:ext>
            </a:extLst>
          </p:cNvPr>
          <p:cNvCxnSpPr>
            <a:cxnSpLocks/>
          </p:cNvCxnSpPr>
          <p:nvPr/>
        </p:nvCxnSpPr>
        <p:spPr>
          <a:xfrm>
            <a:off x="4946235" y="3892433"/>
            <a:ext cx="0" cy="14779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31">
            <a:extLst>
              <a:ext uri="{FF2B5EF4-FFF2-40B4-BE49-F238E27FC236}">
                <a16:creationId xmlns:a16="http://schemas.microsoft.com/office/drawing/2014/main" id="{9B111B5F-2BDD-84C2-18B5-D5894D144D5C}"/>
              </a:ext>
            </a:extLst>
          </p:cNvPr>
          <p:cNvSpPr/>
          <p:nvPr/>
        </p:nvSpPr>
        <p:spPr>
          <a:xfrm>
            <a:off x="7264852" y="3377700"/>
            <a:ext cx="534339" cy="52700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Elipse 31">
            <a:extLst>
              <a:ext uri="{FF2B5EF4-FFF2-40B4-BE49-F238E27FC236}">
                <a16:creationId xmlns:a16="http://schemas.microsoft.com/office/drawing/2014/main" id="{0DA5E485-5D8A-95FD-EAB5-2834D0AE2440}"/>
              </a:ext>
            </a:extLst>
          </p:cNvPr>
          <p:cNvSpPr/>
          <p:nvPr/>
        </p:nvSpPr>
        <p:spPr>
          <a:xfrm>
            <a:off x="9885568" y="3390961"/>
            <a:ext cx="534339" cy="52700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4203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7BA2EF-0C12-8803-383B-BCF7CEE0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6094" y="6492875"/>
            <a:ext cx="2743200" cy="365125"/>
          </a:xfrm>
        </p:spPr>
        <p:txBody>
          <a:bodyPr/>
          <a:lstStyle/>
          <a:p>
            <a:fld id="{34B9B833-744C-354E-970E-09DDF1A70A85}" type="slidenum">
              <a:rPr lang="es-PE" smtClean="0"/>
              <a:t>6</a:t>
            </a:fld>
            <a:endParaRPr lang="es-PE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02560B9-ACD5-51EA-A01C-66522C64F78C}"/>
              </a:ext>
            </a:extLst>
          </p:cNvPr>
          <p:cNvSpPr/>
          <p:nvPr/>
        </p:nvSpPr>
        <p:spPr>
          <a:xfrm>
            <a:off x="747" y="-9632"/>
            <a:ext cx="12190507" cy="962776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9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819378-4E52-5B58-928C-E09F6752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56" y="0"/>
            <a:ext cx="1752955" cy="9860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9F7B59-E953-803D-8A99-10CAF2A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02" y="192677"/>
            <a:ext cx="9578511" cy="558157"/>
          </a:xfrm>
        </p:spPr>
        <p:txBody>
          <a:bodyPr>
            <a:noAutofit/>
          </a:bodyPr>
          <a:lstStyle/>
          <a:p>
            <a:r>
              <a:rPr lang="es-PE" sz="2800" b="1" dirty="0">
                <a:solidFill>
                  <a:schemeClr val="bg1"/>
                </a:solidFill>
                <a:latin typeface="+mn-lt"/>
              </a:rPr>
              <a:t>Transporte con menos emisiones en Cerro Verde – Alcance 1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36B2377-E1DC-AA12-AB25-36F96DCD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74" y="1771357"/>
            <a:ext cx="6113907" cy="3720564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37007398-8833-0812-E4B3-930ED9930FC7}"/>
              </a:ext>
            </a:extLst>
          </p:cNvPr>
          <p:cNvSpPr txBox="1"/>
          <p:nvPr/>
        </p:nvSpPr>
        <p:spPr>
          <a:xfrm>
            <a:off x="6924939" y="3225567"/>
            <a:ext cx="484231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2000" b="1" dirty="0"/>
              <a:t>Prueba de camiones de tracción híbrida</a:t>
            </a:r>
          </a:p>
          <a:p>
            <a:pPr algn="ctr"/>
            <a:endParaRPr lang="es-PE" b="1" dirty="0"/>
          </a:p>
          <a:p>
            <a:pPr algn="just"/>
            <a:r>
              <a:rPr lang="es-ES" dirty="0"/>
              <a:t>Se está probando camiones de transporte </a:t>
            </a:r>
            <a:r>
              <a:rPr lang="es-ES" dirty="0" err="1"/>
              <a:t>ultra-class</a:t>
            </a:r>
            <a:r>
              <a:rPr lang="es-ES" dirty="0"/>
              <a:t> de tracción híbrida Komatsu y Caterpillar. </a:t>
            </a:r>
          </a:p>
          <a:p>
            <a:pPr algn="just"/>
            <a:r>
              <a:rPr lang="es-ES" dirty="0"/>
              <a:t>Estos camiones híbridos combinan el uso de diésel y la generación de electricidad,  con un potencial de reducción entre un 20% y 30% de consumo de combustible en comparación con los de tracción mecánica.</a:t>
            </a:r>
            <a:endParaRPr lang="es-PE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4E0479-6D86-8DE3-875C-FCA9B5C6DAFF}"/>
              </a:ext>
            </a:extLst>
          </p:cNvPr>
          <p:cNvSpPr txBox="1"/>
          <p:nvPr/>
        </p:nvSpPr>
        <p:spPr>
          <a:xfrm>
            <a:off x="6831750" y="1319653"/>
            <a:ext cx="5197909" cy="446568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s-PE" sz="2200" b="1" dirty="0">
                <a:solidFill>
                  <a:schemeClr val="bg1"/>
                </a:solidFill>
              </a:rPr>
              <a:t>Electrificación de equipos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189AD82-1819-991A-88E0-9DD27BB284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267" b="49985"/>
          <a:stretch/>
        </p:blipFill>
        <p:spPr>
          <a:xfrm>
            <a:off x="8000747" y="1885933"/>
            <a:ext cx="1041382" cy="7801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EBD0AB3-758C-FD59-102B-5F06B1183C1D}"/>
              </a:ext>
            </a:extLst>
          </p:cNvPr>
          <p:cNvSpPr txBox="1"/>
          <p:nvPr/>
        </p:nvSpPr>
        <p:spPr>
          <a:xfrm>
            <a:off x="8000747" y="2666117"/>
            <a:ext cx="125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800" b="1">
                <a:solidFill>
                  <a:srgbClr val="92D050"/>
                </a:solidFill>
              </a:rPr>
              <a:t>Reducción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08E9FF7-D4E0-9A72-DC4E-F09FD478A0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68" t="-6469" r="6756" b="49984"/>
          <a:stretch/>
        </p:blipFill>
        <p:spPr>
          <a:xfrm>
            <a:off x="9535935" y="1834790"/>
            <a:ext cx="1008656" cy="84852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84C98F4-4E0E-4C14-9F4E-AAE02DB28A6D}"/>
              </a:ext>
            </a:extLst>
          </p:cNvPr>
          <p:cNvSpPr txBox="1"/>
          <p:nvPr/>
        </p:nvSpPr>
        <p:spPr>
          <a:xfrm>
            <a:off x="9258363" y="2678473"/>
            <a:ext cx="1599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800" b="1">
                <a:solidFill>
                  <a:srgbClr val="FF6600"/>
                </a:solidFill>
              </a:rPr>
              <a:t>Contribución</a:t>
            </a:r>
          </a:p>
        </p:txBody>
      </p:sp>
    </p:spTree>
    <p:extLst>
      <p:ext uri="{BB962C8B-B14F-4D97-AF65-F5344CB8AC3E}">
        <p14:creationId xmlns:p14="http://schemas.microsoft.com/office/powerpoint/2010/main" val="19915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7BA2EF-0C12-8803-383B-BCF7CEE0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179" y="6443393"/>
            <a:ext cx="2743200" cy="365125"/>
          </a:xfrm>
        </p:spPr>
        <p:txBody>
          <a:bodyPr/>
          <a:lstStyle/>
          <a:p>
            <a:fld id="{34B9B833-744C-354E-970E-09DDF1A70A85}" type="slidenum">
              <a:rPr lang="es-PE" smtClean="0"/>
              <a:t>7</a:t>
            </a:fld>
            <a:endParaRPr lang="es-PE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02560B9-ACD5-51EA-A01C-66522C64F78C}"/>
              </a:ext>
            </a:extLst>
          </p:cNvPr>
          <p:cNvSpPr/>
          <p:nvPr/>
        </p:nvSpPr>
        <p:spPr>
          <a:xfrm>
            <a:off x="747" y="-9632"/>
            <a:ext cx="12190507" cy="962776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9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819378-4E52-5B58-928C-E09F6752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56" y="0"/>
            <a:ext cx="1752955" cy="986037"/>
          </a:xfrm>
          <a:prstGeom prst="rect">
            <a:avLst/>
          </a:prstGeom>
        </p:spPr>
      </p:pic>
      <p:sp>
        <p:nvSpPr>
          <p:cNvPr id="10" name="Rectangle: Rounded Corners 72">
            <a:extLst>
              <a:ext uri="{FF2B5EF4-FFF2-40B4-BE49-F238E27FC236}">
                <a16:creationId xmlns:a16="http://schemas.microsoft.com/office/drawing/2014/main" id="{45A02F76-0B44-AE35-35FD-C6C086962954}"/>
              </a:ext>
            </a:extLst>
          </p:cNvPr>
          <p:cNvSpPr/>
          <p:nvPr/>
        </p:nvSpPr>
        <p:spPr>
          <a:xfrm>
            <a:off x="6880968" y="3230844"/>
            <a:ext cx="5188411" cy="18823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s-PE" dirty="0">
                <a:solidFill>
                  <a:schemeClr val="tx1"/>
                </a:solidFill>
              </a:rPr>
              <a:t>Se colocará una chancadora primaria y un sistema de fajas al interior del tajo de Cerro Verde. Este proyecto significará a partir del 2026 </a:t>
            </a:r>
            <a:r>
              <a:rPr lang="es-ES" dirty="0">
                <a:solidFill>
                  <a:schemeClr val="tx1"/>
                </a:solidFill>
              </a:rPr>
              <a:t>una reducción por encima de los 4,000,000 galones de diésel anuales equivalentes a reducir  aproximadamente </a:t>
            </a:r>
            <a:r>
              <a:rPr lang="es-PE" dirty="0">
                <a:solidFill>
                  <a:schemeClr val="tx1"/>
                </a:solidFill>
              </a:rPr>
              <a:t>43,000 tCO2e al año.</a:t>
            </a:r>
            <a:endParaRPr lang="es-PE" dirty="0">
              <a:solidFill>
                <a:schemeClr val="tx1"/>
              </a:solidFill>
              <a:cs typeface="Arial"/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C402C01-40BA-5E8E-CDFF-289825093B91}"/>
              </a:ext>
            </a:extLst>
          </p:cNvPr>
          <p:cNvGrpSpPr/>
          <p:nvPr/>
        </p:nvGrpSpPr>
        <p:grpSpPr>
          <a:xfrm>
            <a:off x="365532" y="1594573"/>
            <a:ext cx="6222969" cy="4087670"/>
            <a:chOff x="6955319" y="2152346"/>
            <a:chExt cx="4039728" cy="227348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5CEA62B-A28C-3AC8-72C0-AC70E40FC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043"/>
            <a:stretch/>
          </p:blipFill>
          <p:spPr>
            <a:xfrm>
              <a:off x="6955319" y="2152346"/>
              <a:ext cx="4039728" cy="2273482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626C2647-AAF9-2862-D0F8-766341DD9D7F}"/>
                </a:ext>
              </a:extLst>
            </p:cNvPr>
            <p:cNvSpPr/>
            <p:nvPr/>
          </p:nvSpPr>
          <p:spPr>
            <a:xfrm>
              <a:off x="9912188" y="2979975"/>
              <a:ext cx="786291" cy="308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400" b="1" dirty="0">
                  <a:solidFill>
                    <a:schemeClr val="tx1"/>
                  </a:solidFill>
                </a:rPr>
                <a:t>Chancadora existente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BB0BBCA6-DE13-748E-4A55-C047A200F349}"/>
                </a:ext>
              </a:extLst>
            </p:cNvPr>
            <p:cNvSpPr/>
            <p:nvPr/>
          </p:nvSpPr>
          <p:spPr>
            <a:xfrm>
              <a:off x="7179734" y="2979975"/>
              <a:ext cx="786291" cy="308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400" b="1" dirty="0">
                  <a:solidFill>
                    <a:schemeClr val="tx1"/>
                  </a:solidFill>
                </a:rPr>
                <a:t>Chancadora </a:t>
              </a:r>
            </a:p>
            <a:p>
              <a:pPr algn="ctr"/>
              <a:r>
                <a:rPr lang="es-PE" sz="1400" b="1" dirty="0">
                  <a:solidFill>
                    <a:schemeClr val="tx1"/>
                  </a:solidFill>
                </a:rPr>
                <a:t>IN - PIT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0A89E7AD-1818-4E25-3877-A7EC1A41AEC7}"/>
                </a:ext>
              </a:extLst>
            </p:cNvPr>
            <p:cNvSpPr/>
            <p:nvPr/>
          </p:nvSpPr>
          <p:spPr>
            <a:xfrm>
              <a:off x="9990922" y="2740597"/>
              <a:ext cx="162402" cy="1873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600" b="1" dirty="0">
                  <a:solidFill>
                    <a:schemeClr val="tx1"/>
                  </a:solidFill>
                </a:rPr>
                <a:t>1</a:t>
              </a:r>
              <a:endParaRPr lang="es-PE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DDF9FA88-6B9D-B09D-8538-56EC9F720925}"/>
                </a:ext>
              </a:extLst>
            </p:cNvPr>
            <p:cNvSpPr/>
            <p:nvPr/>
          </p:nvSpPr>
          <p:spPr>
            <a:xfrm>
              <a:off x="7658843" y="2769524"/>
              <a:ext cx="162402" cy="179116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600" b="1" dirty="0">
                  <a:solidFill>
                    <a:schemeClr val="tx1"/>
                  </a:solidFill>
                </a:rPr>
                <a:t>2</a:t>
              </a:r>
              <a:endParaRPr lang="es-PE" sz="9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CuadroTexto 15">
            <a:extLst>
              <a:ext uri="{FF2B5EF4-FFF2-40B4-BE49-F238E27FC236}">
                <a16:creationId xmlns:a16="http://schemas.microsoft.com/office/drawing/2014/main" id="{31854B46-209A-3E4D-A855-7B037D22934E}"/>
              </a:ext>
            </a:extLst>
          </p:cNvPr>
          <p:cNvSpPr txBox="1"/>
          <p:nvPr/>
        </p:nvSpPr>
        <p:spPr>
          <a:xfrm>
            <a:off x="6728741" y="2690119"/>
            <a:ext cx="56143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Chancadora </a:t>
            </a:r>
            <a:r>
              <a:rPr lang="es-E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al interior</a:t>
            </a:r>
            <a:r>
              <a:rPr lang="es-ES" sz="2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del tajo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C61D95-CD0D-1F1C-8C63-FB3B7DB4372E}"/>
              </a:ext>
            </a:extLst>
          </p:cNvPr>
          <p:cNvSpPr txBox="1"/>
          <p:nvPr/>
        </p:nvSpPr>
        <p:spPr>
          <a:xfrm>
            <a:off x="6968989" y="1196417"/>
            <a:ext cx="5012368" cy="43088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s-PE" sz="2200" b="1">
                <a:solidFill>
                  <a:schemeClr val="bg1"/>
                </a:solidFill>
              </a:rPr>
              <a:t>Eficiencia energética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D683EDA-04ED-432E-18C0-7FE3F7E3B77F}"/>
              </a:ext>
            </a:extLst>
          </p:cNvPr>
          <p:cNvSpPr txBox="1">
            <a:spLocks/>
          </p:cNvSpPr>
          <p:nvPr/>
        </p:nvSpPr>
        <p:spPr>
          <a:xfrm>
            <a:off x="273093" y="225605"/>
            <a:ext cx="9578511" cy="558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800" b="1" dirty="0">
                <a:solidFill>
                  <a:schemeClr val="bg1"/>
                </a:solidFill>
                <a:latin typeface="+mn-lt"/>
              </a:rPr>
              <a:t>Transporte con menos emisiones en Cerro Verde – Alcance 1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22FDB53-5225-0F50-A713-17D2B11D8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267" b="49985"/>
          <a:stretch/>
        </p:blipFill>
        <p:spPr>
          <a:xfrm>
            <a:off x="8889382" y="1638946"/>
            <a:ext cx="1041382" cy="780184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A003F2E-1484-BA8B-DB3E-9407983B888F}"/>
              </a:ext>
            </a:extLst>
          </p:cNvPr>
          <p:cNvSpPr txBox="1"/>
          <p:nvPr/>
        </p:nvSpPr>
        <p:spPr>
          <a:xfrm>
            <a:off x="8907388" y="2329180"/>
            <a:ext cx="125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800" b="1" dirty="0">
                <a:solidFill>
                  <a:srgbClr val="92D050"/>
                </a:solidFill>
              </a:rPr>
              <a:t>Reducción</a:t>
            </a:r>
          </a:p>
        </p:txBody>
      </p:sp>
    </p:spTree>
    <p:extLst>
      <p:ext uri="{BB962C8B-B14F-4D97-AF65-F5344CB8AC3E}">
        <p14:creationId xmlns:p14="http://schemas.microsoft.com/office/powerpoint/2010/main" val="415882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02560B9-ACD5-51EA-A01C-66522C64F78C}"/>
              </a:ext>
            </a:extLst>
          </p:cNvPr>
          <p:cNvSpPr/>
          <p:nvPr/>
        </p:nvSpPr>
        <p:spPr>
          <a:xfrm>
            <a:off x="0" y="-12279"/>
            <a:ext cx="12190507" cy="962776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9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819378-4E52-5B58-928C-E09F6752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56" y="0"/>
            <a:ext cx="1752955" cy="9860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9F7B59-E953-803D-8A99-10CAF2A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44" y="213939"/>
            <a:ext cx="9310956" cy="558157"/>
          </a:xfrm>
        </p:spPr>
        <p:txBody>
          <a:bodyPr>
            <a:noAutofit/>
          </a:bodyPr>
          <a:lstStyle/>
          <a:p>
            <a:r>
              <a:rPr lang="es-PE" sz="2800" b="1" dirty="0">
                <a:solidFill>
                  <a:schemeClr val="bg1"/>
                </a:solidFill>
                <a:latin typeface="+mn-lt"/>
              </a:rPr>
              <a:t>Implementación de sistemas fotovoltaicos – Alcance 1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CD56735-E046-15F5-8289-4D803B08DD8E}"/>
              </a:ext>
            </a:extLst>
          </p:cNvPr>
          <p:cNvSpPr txBox="1"/>
          <p:nvPr/>
        </p:nvSpPr>
        <p:spPr>
          <a:xfrm>
            <a:off x="3078851" y="1083852"/>
            <a:ext cx="6212015" cy="46166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</a:rPr>
              <a:t>Descarbonización del suministro eléctrico</a:t>
            </a:r>
          </a:p>
        </p:txBody>
      </p:sp>
      <p:pic>
        <p:nvPicPr>
          <p:cNvPr id="4" name="Imagen 3" descr="Una banca de madera&#10;&#10;Descripción generada automáticamente con confianza baja">
            <a:extLst>
              <a:ext uri="{FF2B5EF4-FFF2-40B4-BE49-F238E27FC236}">
                <a16:creationId xmlns:a16="http://schemas.microsoft.com/office/drawing/2014/main" id="{50F29F0B-98C5-90EF-1AA3-C4EA6D697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852" y="2328803"/>
            <a:ext cx="3674303" cy="2755727"/>
          </a:xfrm>
          <a:prstGeom prst="rect">
            <a:avLst/>
          </a:prstGeom>
        </p:spPr>
      </p:pic>
      <p:pic>
        <p:nvPicPr>
          <p:cNvPr id="7" name="Imagen 6" descr="Una casa en construcción&#10;&#10;Descripción generada automáticamente con confianza baja">
            <a:extLst>
              <a:ext uri="{FF2B5EF4-FFF2-40B4-BE49-F238E27FC236}">
                <a16:creationId xmlns:a16="http://schemas.microsoft.com/office/drawing/2014/main" id="{9BE63386-4442-0E9C-E6DD-EA0EBA6F91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625"/>
          <a:stretch/>
        </p:blipFill>
        <p:spPr>
          <a:xfrm>
            <a:off x="6304650" y="2360602"/>
            <a:ext cx="4082498" cy="278303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7D8E5CF-AE36-8E58-6DFF-3222EAC69E31}"/>
              </a:ext>
            </a:extLst>
          </p:cNvPr>
          <p:cNvSpPr txBox="1"/>
          <p:nvPr/>
        </p:nvSpPr>
        <p:spPr>
          <a:xfrm>
            <a:off x="960234" y="5376785"/>
            <a:ext cx="1068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dirty="0">
                <a:solidFill>
                  <a:schemeClr val="tx1"/>
                </a:solidFill>
              </a:rPr>
              <a:t>Se vienen implementando sistemas fotovoltaicos para suministrar energía a diversas áreas de la mina, como la pl</a:t>
            </a:r>
            <a:r>
              <a:rPr lang="es-PE" dirty="0"/>
              <a:t>ataforma de residuos de San José y el Taller de Relaves Linga, logrando</a:t>
            </a:r>
            <a:r>
              <a:rPr lang="es-PE" dirty="0">
                <a:solidFill>
                  <a:schemeClr val="tx1"/>
                </a:solidFill>
              </a:rPr>
              <a:t> reemplazar el uso de combustibles fósiles</a:t>
            </a:r>
            <a:r>
              <a:rPr lang="es-PE" dirty="0"/>
              <a:t> y r</a:t>
            </a:r>
            <a:r>
              <a:rPr lang="es-PE" dirty="0">
                <a:solidFill>
                  <a:schemeClr val="tx1"/>
                </a:solidFill>
              </a:rPr>
              <a:t>educiendo las emisiones en </a:t>
            </a:r>
            <a:r>
              <a:rPr lang="es-PE" dirty="0"/>
              <a:t>78 </a:t>
            </a:r>
            <a:r>
              <a:rPr lang="es-PE" dirty="0">
                <a:solidFill>
                  <a:schemeClr val="tx1"/>
                </a:solidFill>
              </a:rPr>
              <a:t>y 29 tCO2e anuales. </a:t>
            </a:r>
          </a:p>
        </p:txBody>
      </p:sp>
      <p:sp>
        <p:nvSpPr>
          <p:cNvPr id="11" name="Rectangle: Rounded Corners 72">
            <a:extLst>
              <a:ext uri="{FF2B5EF4-FFF2-40B4-BE49-F238E27FC236}">
                <a16:creationId xmlns:a16="http://schemas.microsoft.com/office/drawing/2014/main" id="{8B77FC74-3A68-EF51-F08F-82B962922F00}"/>
              </a:ext>
            </a:extLst>
          </p:cNvPr>
          <p:cNvSpPr/>
          <p:nvPr/>
        </p:nvSpPr>
        <p:spPr>
          <a:xfrm>
            <a:off x="2049393" y="1766392"/>
            <a:ext cx="3339692" cy="5360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Plataforma de residuos San José</a:t>
            </a:r>
          </a:p>
        </p:txBody>
      </p:sp>
      <p:sp>
        <p:nvSpPr>
          <p:cNvPr id="12" name="Rectangle: Rounded Corners 72">
            <a:extLst>
              <a:ext uri="{FF2B5EF4-FFF2-40B4-BE49-F238E27FC236}">
                <a16:creationId xmlns:a16="http://schemas.microsoft.com/office/drawing/2014/main" id="{E739C130-2170-6790-CF7C-E9DABCE96450}"/>
              </a:ext>
            </a:extLst>
          </p:cNvPr>
          <p:cNvSpPr/>
          <p:nvPr/>
        </p:nvSpPr>
        <p:spPr>
          <a:xfrm>
            <a:off x="6304650" y="1800372"/>
            <a:ext cx="3339692" cy="5360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Taller de Relaves Linga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0A51DB6-D76F-A0D3-5438-A81E14843E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267" b="49985"/>
          <a:stretch/>
        </p:blipFill>
        <p:spPr>
          <a:xfrm>
            <a:off x="9752297" y="1111883"/>
            <a:ext cx="1041382" cy="78018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DD737CD-A3DF-086F-667F-9E5BBAC7AFF9}"/>
              </a:ext>
            </a:extLst>
          </p:cNvPr>
          <p:cNvSpPr txBox="1"/>
          <p:nvPr/>
        </p:nvSpPr>
        <p:spPr>
          <a:xfrm>
            <a:off x="9770303" y="1890419"/>
            <a:ext cx="125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800" b="1">
                <a:solidFill>
                  <a:srgbClr val="92D050"/>
                </a:solidFill>
              </a:rPr>
              <a:t>Reducción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AE463B4-7F15-3D32-A6EC-707895F7F1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68" t="-6469" r="6756" b="49984"/>
          <a:stretch/>
        </p:blipFill>
        <p:spPr>
          <a:xfrm>
            <a:off x="11045601" y="1083852"/>
            <a:ext cx="1008656" cy="84852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D2081D4-C439-76FF-EB0C-2024AB0F6F2D}"/>
              </a:ext>
            </a:extLst>
          </p:cNvPr>
          <p:cNvSpPr txBox="1"/>
          <p:nvPr/>
        </p:nvSpPr>
        <p:spPr>
          <a:xfrm>
            <a:off x="10793679" y="1887302"/>
            <a:ext cx="1599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800" b="1">
                <a:solidFill>
                  <a:srgbClr val="FF6600"/>
                </a:solidFill>
              </a:rPr>
              <a:t>Contribución</a:t>
            </a:r>
          </a:p>
        </p:txBody>
      </p:sp>
    </p:spTree>
    <p:extLst>
      <p:ext uri="{BB962C8B-B14F-4D97-AF65-F5344CB8AC3E}">
        <p14:creationId xmlns:p14="http://schemas.microsoft.com/office/powerpoint/2010/main" val="371497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02560B9-ACD5-51EA-A01C-66522C64F78C}"/>
              </a:ext>
            </a:extLst>
          </p:cNvPr>
          <p:cNvSpPr/>
          <p:nvPr/>
        </p:nvSpPr>
        <p:spPr>
          <a:xfrm>
            <a:off x="0" y="-12279"/>
            <a:ext cx="12190507" cy="962776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79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819378-4E52-5B58-928C-E09F6752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556" y="0"/>
            <a:ext cx="1752955" cy="98603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9F7B59-E953-803D-8A99-10CAF2A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85" y="190030"/>
            <a:ext cx="9310956" cy="558157"/>
          </a:xfrm>
        </p:spPr>
        <p:txBody>
          <a:bodyPr>
            <a:noAutofit/>
          </a:bodyPr>
          <a:lstStyle/>
          <a:p>
            <a:r>
              <a:rPr lang="es-PE" sz="2800" b="1" dirty="0">
                <a:solidFill>
                  <a:schemeClr val="bg1"/>
                </a:solidFill>
                <a:latin typeface="+mn-lt"/>
              </a:rPr>
              <a:t>Acuerdo de suministro de energía renovable –Alcance 2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4F55559-FD42-5B3A-FA03-2C151BE695F3}"/>
              </a:ext>
            </a:extLst>
          </p:cNvPr>
          <p:cNvSpPr txBox="1"/>
          <p:nvPr/>
        </p:nvSpPr>
        <p:spPr>
          <a:xfrm>
            <a:off x="221676" y="3668090"/>
            <a:ext cx="50590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PE" dirty="0"/>
              <a:t>En el 2023, se firmó un nuevo acuerdo de compra de energía renovable, permitiendo que las emisiones de GEI de Alcance 2 sean casi cero a partir del 2026, reduciendo más</a:t>
            </a:r>
            <a:r>
              <a:rPr lang="en-US" dirty="0"/>
              <a:t> de 400,000 tCO2e/</a:t>
            </a:r>
            <a:r>
              <a:rPr lang="en-US" dirty="0" err="1"/>
              <a:t>año</a:t>
            </a:r>
            <a:r>
              <a:rPr lang="en-US" dirty="0"/>
              <a:t>.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A94DAF03-5A9D-1DA5-D86C-A5D0827AB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267" b="49985"/>
          <a:stretch/>
        </p:blipFill>
        <p:spPr>
          <a:xfrm>
            <a:off x="1359071" y="2293871"/>
            <a:ext cx="1041382" cy="780184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2494C68-5B92-7A87-5FAE-5B78F9246122}"/>
              </a:ext>
            </a:extLst>
          </p:cNvPr>
          <p:cNvSpPr txBox="1"/>
          <p:nvPr/>
        </p:nvSpPr>
        <p:spPr>
          <a:xfrm>
            <a:off x="1377077" y="3072407"/>
            <a:ext cx="1257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800" b="1">
                <a:solidFill>
                  <a:srgbClr val="92D050"/>
                </a:solidFill>
              </a:rPr>
              <a:t>Reducción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FC74A564-3BEF-E4FB-194A-4CCF402F95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68" t="-6469" r="6756" b="49984"/>
          <a:stretch/>
        </p:blipFill>
        <p:spPr>
          <a:xfrm>
            <a:off x="3022565" y="2256218"/>
            <a:ext cx="1008656" cy="848524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EBB445B3-4DEB-DB40-27D4-D55673AB7D2A}"/>
              </a:ext>
            </a:extLst>
          </p:cNvPr>
          <p:cNvSpPr txBox="1"/>
          <p:nvPr/>
        </p:nvSpPr>
        <p:spPr>
          <a:xfrm>
            <a:off x="2770643" y="3059668"/>
            <a:ext cx="1599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800" b="1">
                <a:solidFill>
                  <a:srgbClr val="FF6600"/>
                </a:solidFill>
              </a:rPr>
              <a:t>Contribución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CD56735-E046-15F5-8289-4D803B08DD8E}"/>
              </a:ext>
            </a:extLst>
          </p:cNvPr>
          <p:cNvSpPr txBox="1"/>
          <p:nvPr/>
        </p:nvSpPr>
        <p:spPr>
          <a:xfrm>
            <a:off x="3078852" y="1274810"/>
            <a:ext cx="6212015" cy="46166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s-PE" sz="2400" b="1">
                <a:solidFill>
                  <a:schemeClr val="bg1"/>
                </a:solidFill>
              </a:rPr>
              <a:t>Descarbonización del suministro eléctrico</a:t>
            </a:r>
          </a:p>
        </p:txBody>
      </p:sp>
      <p:pic>
        <p:nvPicPr>
          <p:cNvPr id="1030" name="Picture 6" descr="Cómo Funciona una Planta Hidroeléctrica? - Bardahl Industria : Bardahl  Industria">
            <a:extLst>
              <a:ext uri="{FF2B5EF4-FFF2-40B4-BE49-F238E27FC236}">
                <a16:creationId xmlns:a16="http://schemas.microsoft.com/office/drawing/2014/main" id="{BD70FC3F-583B-8E86-A733-9C1E1C4E0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16" y="2340554"/>
            <a:ext cx="6147975" cy="307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8D6E59"/>
      </a:dk2>
      <a:lt2>
        <a:srgbClr val="FDF1DF"/>
      </a:lt2>
      <a:accent1>
        <a:srgbClr val="D34727"/>
      </a:accent1>
      <a:accent2>
        <a:srgbClr val="E18332"/>
      </a:accent2>
      <a:accent3>
        <a:srgbClr val="FFC000"/>
      </a:accent3>
      <a:accent4>
        <a:srgbClr val="8F133C"/>
      </a:accent4>
      <a:accent5>
        <a:srgbClr val="88BA00"/>
      </a:accent5>
      <a:accent6>
        <a:srgbClr val="0088BA"/>
      </a:accent6>
      <a:hlink>
        <a:srgbClr val="27B3D3"/>
      </a:hlink>
      <a:folHlink>
        <a:srgbClr val="8D6E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 Freeport Template Widescreen" id="{9FA926C0-C983-4FCE-99FD-90A8C9C6688B}" vid="{D7F7D09C-D8B7-46D8-9E5A-3577897363F9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090220C1D074409EB83EF321AB3BE2" ma:contentTypeVersion="14" ma:contentTypeDescription="Create a new document." ma:contentTypeScope="" ma:versionID="07ec5239ef47269d24659f4c53404c1f">
  <xsd:schema xmlns:xsd="http://www.w3.org/2001/XMLSchema" xmlns:xs="http://www.w3.org/2001/XMLSchema" xmlns:p="http://schemas.microsoft.com/office/2006/metadata/properties" xmlns:ns3="4355db94-73cc-4278-a22c-6899ff57c7ca" xmlns:ns4="20c93abc-c2c3-46af-9ce7-1135bdc6a7b9" targetNamespace="http://schemas.microsoft.com/office/2006/metadata/properties" ma:root="true" ma:fieldsID="2adcfbe4bb9d06faf3addb2027ac20e0" ns3:_="" ns4:_="">
    <xsd:import namespace="4355db94-73cc-4278-a22c-6899ff57c7ca"/>
    <xsd:import namespace="20c93abc-c2c3-46af-9ce7-1135bdc6a7b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5db94-73cc-4278-a22c-6899ff57c7c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93abc-c2c3-46af-9ce7-1135bdc6a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44D93B-1DA9-4BAC-9BC0-F1F8B88B1B61}">
  <ds:schemaRefs>
    <ds:schemaRef ds:uri="20c93abc-c2c3-46af-9ce7-1135bdc6a7b9"/>
    <ds:schemaRef ds:uri="4355db94-73cc-4278-a22c-6899ff57c7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7866F4-7365-4113-BB7E-EBA04140C8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E7F02F-F223-4EE8-B841-6527B649360A}">
  <ds:schemaRefs>
    <ds:schemaRef ds:uri="20c93abc-c2c3-46af-9ce7-1135bdc6a7b9"/>
    <ds:schemaRef ds:uri="4355db94-73cc-4278-a22c-6899ff57c7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6f8a036-ae1b-4f85-92d3-f4203c03c43b}" enabled="1" method="Standard" siteId="{5f229ce1-773c-46ed-a6fa-974006fae09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111</TotalTime>
  <Words>1008</Words>
  <Application>Microsoft Office PowerPoint</Application>
  <PresentationFormat>Panorámica</PresentationFormat>
  <Paragraphs>140</Paragraphs>
  <Slides>13</Slides>
  <Notes>13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AcuminProSemiCond-Light</vt:lpstr>
      <vt:lpstr>Arial</vt:lpstr>
      <vt:lpstr>Calibri</vt:lpstr>
      <vt:lpstr>Calibri Light</vt:lpstr>
      <vt:lpstr>Courier New</vt:lpstr>
      <vt:lpstr>Tahoma</vt:lpstr>
      <vt:lpstr>Tema de Office</vt:lpstr>
      <vt:lpstr>1_Office Theme</vt:lpstr>
      <vt:lpstr>think-cell Slide</vt:lpstr>
      <vt:lpstr>Presentación de PowerPoint</vt:lpstr>
      <vt:lpstr>Presentación de PowerPoint</vt:lpstr>
      <vt:lpstr>Sostenibilidad ASG</vt:lpstr>
      <vt:lpstr>Estrategia Climática FCX</vt:lpstr>
      <vt:lpstr>Objetivos y Hoja de Ruta de FCX</vt:lpstr>
      <vt:lpstr>Transporte con menos emisiones en Cerro Verde – Alcance 1 </vt:lpstr>
      <vt:lpstr>Presentación de PowerPoint</vt:lpstr>
      <vt:lpstr>Implementación de sistemas fotovoltaicos – Alcance 1</vt:lpstr>
      <vt:lpstr>Acuerdo de suministro de energía renovable –Alcance 2 </vt:lpstr>
      <vt:lpstr> Sistema de Gestión de la Energía de Cerro Verde </vt:lpstr>
      <vt:lpstr>Iniciativas en otros sites de FCX</vt:lpstr>
      <vt:lpstr>Iniciativas en otros sites de FCX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Anthony Cornejo</dc:creator>
  <cp:lastModifiedBy>VALDIVIA GALVEZ, ANGIE FABIOLA</cp:lastModifiedBy>
  <cp:revision>2</cp:revision>
  <cp:lastPrinted>2019-12-04T20:57:48Z</cp:lastPrinted>
  <dcterms:created xsi:type="dcterms:W3CDTF">2019-10-06T22:24:45Z</dcterms:created>
  <dcterms:modified xsi:type="dcterms:W3CDTF">2024-08-27T21:39:38Z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0x010100AC090220C1D074409EB83EF321AB3BE2</vt:lpwstr>
  </property>
  <property fmtid="{D5CDD505-2E9C-101B-9397-08002B2CF9AE}" pid="3" name="MSIP_Label_56f8a036-ae1b-4f85-92d3-f4203c03c43b_Enabled">
    <vt:lpwstr>true</vt:lpwstr>
  </property>
  <property fmtid="{D5CDD505-2E9C-101B-9397-08002B2CF9AE}" pid="4" name="MSIP_Label_56f8a036-ae1b-4f85-92d3-f4203c03c43b_SetDate">
    <vt:lpwstr>2022-09-09T13:50:19Z</vt:lpwstr>
  </property>
  <property fmtid="{D5CDD505-2E9C-101B-9397-08002B2CF9AE}" pid="5" name="MSIP_Label_56f8a036-ae1b-4f85-92d3-f4203c03c43b_Method">
    <vt:lpwstr>Standard</vt:lpwstr>
  </property>
  <property fmtid="{D5CDD505-2E9C-101B-9397-08002B2CF9AE}" pid="6" name="MSIP_Label_56f8a036-ae1b-4f85-92d3-f4203c03c43b_Name">
    <vt:lpwstr>56f8a036-ae1b-4f85-92d3-f4203c03c43b</vt:lpwstr>
  </property>
  <property fmtid="{D5CDD505-2E9C-101B-9397-08002B2CF9AE}" pid="7" name="MSIP_Label_56f8a036-ae1b-4f85-92d3-f4203c03c43b_SiteId">
    <vt:lpwstr>5f229ce1-773c-46ed-a6fa-974006fae097</vt:lpwstr>
  </property>
  <property fmtid="{D5CDD505-2E9C-101B-9397-08002B2CF9AE}" pid="8" name="MSIP_Label_56f8a036-ae1b-4f85-92d3-f4203c03c43b_ActionId">
    <vt:lpwstr>b409fe04-caf2-41e0-94c1-3a5840b2c78e</vt:lpwstr>
  </property>
  <property fmtid="{D5CDD505-2E9C-101B-9397-08002B2CF9AE}" pid="9" name="MSIP_Label_56f8a036-ae1b-4f85-92d3-f4203c03c43b_ContentBits">
    <vt:lpwstr>0</vt:lpwstr>
  </property>
</Properties>
</file>